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9" r:id="rId2"/>
    <p:sldId id="298" r:id="rId3"/>
    <p:sldId id="278" r:id="rId4"/>
    <p:sldId id="378" r:id="rId5"/>
    <p:sldId id="379" r:id="rId6"/>
    <p:sldId id="380" r:id="rId7"/>
    <p:sldId id="391" r:id="rId8"/>
    <p:sldId id="381" r:id="rId9"/>
    <p:sldId id="385" r:id="rId10"/>
    <p:sldId id="386" r:id="rId11"/>
    <p:sldId id="387" r:id="rId12"/>
    <p:sldId id="388" r:id="rId13"/>
    <p:sldId id="389" r:id="rId14"/>
    <p:sldId id="397" r:id="rId15"/>
    <p:sldId id="390" r:id="rId16"/>
    <p:sldId id="398" r:id="rId17"/>
    <p:sldId id="392" r:id="rId18"/>
    <p:sldId id="399" r:id="rId19"/>
    <p:sldId id="400" r:id="rId20"/>
    <p:sldId id="401" r:id="rId21"/>
    <p:sldId id="405" r:id="rId22"/>
    <p:sldId id="393" r:id="rId23"/>
    <p:sldId id="394" r:id="rId24"/>
    <p:sldId id="407" r:id="rId25"/>
    <p:sldId id="406" r:id="rId26"/>
    <p:sldId id="408" r:id="rId27"/>
    <p:sldId id="413" r:id="rId28"/>
    <p:sldId id="410" r:id="rId29"/>
    <p:sldId id="411" r:id="rId30"/>
    <p:sldId id="412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2" autoAdjust="0"/>
    <p:restoredTop sz="77995" autoAdjust="0"/>
  </p:normalViewPr>
  <p:slideViewPr>
    <p:cSldViewPr snapToGrid="0">
      <p:cViewPr varScale="1">
        <p:scale>
          <a:sx n="90" d="100"/>
          <a:sy n="90" d="100"/>
        </p:scale>
        <p:origin x="142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　 </a:t>
            </a:r>
            <a:r>
              <a:rPr lang="en-US" altLang="ja-JP" sz="1200" dirty="0" smtClean="0"/>
              <a:t>Add to manager</a:t>
            </a:r>
            <a:r>
              <a:rPr lang="ja-JP" altLang="en-US" sz="1200" dirty="0" smtClean="0"/>
              <a:t>をチェックすると対象領域が選択状態になり</a:t>
            </a:r>
            <a:r>
              <a:rPr lang="en-US" altLang="ja-JP" sz="1200" dirty="0" smtClean="0"/>
              <a:t>『ROI manager』</a:t>
            </a:r>
            <a:r>
              <a:rPr lang="ja-JP" altLang="en-US" sz="1200" dirty="0" smtClean="0"/>
              <a:t>に追加される</a:t>
            </a:r>
            <a:endParaRPr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 smtClean="0"/>
          </a:p>
          <a:p>
            <a:r>
              <a:rPr lang="ja-JP" altLang="en-US" dirty="0" smtClean="0"/>
              <a:t>参考リンク</a:t>
            </a:r>
            <a:endParaRPr lang="en-US" altLang="ja-JP" dirty="0" smtClean="0"/>
          </a:p>
          <a:p>
            <a:r>
              <a:rPr lang="ja-JP" altLang="en-US" dirty="0" smtClean="0"/>
              <a:t>http://www.hm6.aitai.ne.jp/~maxcat/imageJ/menus/analyze.html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5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2017/5/20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2017/5/20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hyperlink" Target="http://imagej.nih.gov/ij/docs/menus/process.html#backgroun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rsbweb.nih.gov/ij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fiji.sc/Fi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en-US" altLang="ja-JP" b="1" dirty="0"/>
              <a:t>LUT (Look</a:t>
            </a:r>
            <a:r>
              <a:rPr lang="ja-JP" altLang="en-US" b="1" dirty="0"/>
              <a:t> </a:t>
            </a:r>
            <a:r>
              <a:rPr lang="en-US" altLang="ja-JP" b="1" dirty="0"/>
              <a:t>Up table)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737" y="1230423"/>
            <a:ext cx="8788022" cy="524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LUT: </a:t>
            </a:r>
            <a:r>
              <a:rPr lang="ja-JP" altLang="en-US" dirty="0" smtClean="0"/>
              <a:t>グレースケール</a:t>
            </a:r>
            <a:r>
              <a:rPr lang="ja-JP" altLang="en-US" dirty="0"/>
              <a:t>画像に疑似カラーを</a:t>
            </a:r>
            <a:r>
              <a:rPr lang="ja-JP" altLang="en-US" dirty="0" smtClean="0"/>
              <a:t>つける機能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000" dirty="0"/>
              <a:t>0. </a:t>
            </a:r>
            <a:r>
              <a:rPr lang="ja-JP" altLang="en-US" sz="2000" dirty="0" smtClean="0"/>
              <a:t>グレースケール</a:t>
            </a:r>
            <a:r>
              <a:rPr lang="ja-JP" altLang="en-US" sz="2000" dirty="0"/>
              <a:t>画像の読み込み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1. 『</a:t>
            </a:r>
            <a:r>
              <a:rPr lang="en-US" altLang="ja-JP" sz="2000" dirty="0">
                <a:solidFill>
                  <a:srgbClr val="0000FF"/>
                </a:solidFill>
              </a:rPr>
              <a:t>menu &gt; image &gt; lookup tables &gt; *(</a:t>
            </a:r>
            <a:r>
              <a:rPr lang="ja-JP" altLang="en-US" sz="2000" dirty="0">
                <a:solidFill>
                  <a:srgbClr val="0000FF"/>
                </a:solidFill>
              </a:rPr>
              <a:t>疑似カラーセット名</a:t>
            </a:r>
            <a:r>
              <a:rPr lang="en-US" altLang="ja-JP" sz="2000" dirty="0">
                <a:solidFill>
                  <a:srgbClr val="0000FF"/>
                </a:solidFill>
              </a:rPr>
              <a:t>) </a:t>
            </a:r>
            <a:r>
              <a:rPr lang="en-US" altLang="ja-JP" sz="2000" dirty="0"/>
              <a:t>』</a:t>
            </a:r>
          </a:p>
          <a:p>
            <a:pPr marL="0" indent="0">
              <a:buNone/>
            </a:pPr>
            <a:r>
              <a:rPr lang="en-US" altLang="ja-JP" sz="2000" dirty="0"/>
              <a:t>2. 『</a:t>
            </a:r>
            <a:r>
              <a:rPr lang="en-US" altLang="ja-JP" sz="2000" dirty="0">
                <a:solidFill>
                  <a:srgbClr val="0000FF"/>
                </a:solidFill>
              </a:rPr>
              <a:t>menu &gt; image &gt; color &gt; show LUT</a:t>
            </a:r>
            <a:r>
              <a:rPr lang="en-US" altLang="ja-JP" sz="2000" dirty="0"/>
              <a:t>』</a:t>
            </a:r>
            <a:r>
              <a:rPr lang="ja-JP" altLang="en-US" sz="2000" dirty="0"/>
              <a:t> で</a:t>
            </a:r>
            <a:r>
              <a:rPr lang="en-US" altLang="ja-JP" sz="2000" dirty="0"/>
              <a:t>LUT</a:t>
            </a:r>
            <a:r>
              <a:rPr lang="ja-JP" altLang="en-US" sz="2000" dirty="0"/>
              <a:t>の中身を</a:t>
            </a:r>
            <a:r>
              <a:rPr lang="ja-JP" altLang="en-US" sz="2000" dirty="0" smtClean="0"/>
              <a:t>表示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1800" dirty="0"/>
              <a:t>※ LUT</a:t>
            </a:r>
            <a:r>
              <a:rPr lang="ja-JP" altLang="en-US" sz="1800" dirty="0" err="1"/>
              <a:t>は疑</a:t>
            </a:r>
            <a:r>
              <a:rPr lang="ja-JP" altLang="en-US" sz="1800" dirty="0"/>
              <a:t>似カラーで表示されるだけで、画像自体がカラーになるわけでない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※ 『</a:t>
            </a:r>
            <a:r>
              <a:rPr lang="en-US" altLang="ja-JP" sz="1800" dirty="0">
                <a:solidFill>
                  <a:srgbClr val="0000FF"/>
                </a:solidFill>
              </a:rPr>
              <a:t> menu &gt; image &gt; type &gt; 8 bit (※</a:t>
            </a:r>
            <a:r>
              <a:rPr lang="ja-JP" altLang="en-US" sz="1800" dirty="0">
                <a:solidFill>
                  <a:srgbClr val="0000FF"/>
                </a:solidFill>
              </a:rPr>
              <a:t>元の画像タイプ</a:t>
            </a:r>
            <a:r>
              <a:rPr lang="en-US" altLang="ja-JP" sz="1800" dirty="0" smtClean="0">
                <a:solidFill>
                  <a:srgbClr val="0000FF"/>
                </a:solidFill>
              </a:rPr>
              <a:t>)</a:t>
            </a:r>
            <a:r>
              <a:rPr lang="en-US" altLang="ja-JP" sz="1800" dirty="0" smtClean="0"/>
              <a:t>』</a:t>
            </a:r>
            <a:r>
              <a:rPr lang="ja-JP" altLang="en-US" sz="1800" dirty="0" smtClean="0"/>
              <a:t>で</a:t>
            </a:r>
            <a:r>
              <a:rPr lang="en-US" altLang="ja-JP" sz="1800" dirty="0" smtClean="0"/>
              <a:t>LUT</a:t>
            </a:r>
            <a:r>
              <a:rPr lang="ja-JP" altLang="en-US" sz="1800" dirty="0"/>
              <a:t>の効果が</a:t>
            </a:r>
            <a:r>
              <a:rPr lang="ja-JP" altLang="en-US" sz="1800" dirty="0" smtClean="0"/>
              <a:t>消える</a:t>
            </a:r>
            <a:endParaRPr lang="en-US" altLang="ja-JP" sz="1800" dirty="0" smtClean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b="1" dirty="0">
                <a:solidFill>
                  <a:srgbClr val="C00000"/>
                </a:solidFill>
              </a:rPr>
              <a:t>実習</a:t>
            </a:r>
            <a:r>
              <a:rPr lang="en-US" altLang="ja-JP" sz="1800" b="1" dirty="0">
                <a:solidFill>
                  <a:srgbClr val="C00000"/>
                </a:solidFill>
              </a:rPr>
              <a:t>: </a:t>
            </a:r>
            <a:endParaRPr lang="en-US" altLang="ja-JP" sz="18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1. </a:t>
            </a:r>
            <a:r>
              <a:rPr lang="ja-JP" altLang="en-US" sz="1800" dirty="0" smtClean="0">
                <a:solidFill>
                  <a:srgbClr val="C00000"/>
                </a:solidFill>
              </a:rPr>
              <a:t>適当</a:t>
            </a:r>
            <a:r>
              <a:rPr lang="ja-JP" altLang="en-US" sz="1800" dirty="0">
                <a:solidFill>
                  <a:srgbClr val="C00000"/>
                </a:solidFill>
              </a:rPr>
              <a:t>な画像</a:t>
            </a:r>
            <a:r>
              <a:rPr lang="ja-JP" altLang="en-US" sz="1800" dirty="0" smtClean="0">
                <a:solidFill>
                  <a:srgbClr val="C00000"/>
                </a:solidFill>
              </a:rPr>
              <a:t>を</a:t>
            </a:r>
            <a:r>
              <a:rPr lang="en-US" altLang="ja-JP" sz="1800" dirty="0" smtClean="0">
                <a:solidFill>
                  <a:srgbClr val="C00000"/>
                </a:solidFill>
              </a:rPr>
              <a:t>ImageJ</a:t>
            </a:r>
            <a:r>
              <a:rPr lang="ja-JP" altLang="en-US" sz="1800" dirty="0">
                <a:solidFill>
                  <a:srgbClr val="C00000"/>
                </a:solidFill>
              </a:rPr>
              <a:t>で</a:t>
            </a:r>
            <a:r>
              <a:rPr lang="ja-JP" altLang="en-US" sz="1800" dirty="0" smtClean="0">
                <a:solidFill>
                  <a:srgbClr val="C00000"/>
                </a:solidFill>
              </a:rPr>
              <a:t>読み込み，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2. format</a:t>
            </a:r>
            <a:r>
              <a:rPr lang="ja-JP" altLang="en-US" sz="1800" dirty="0" smtClean="0">
                <a:solidFill>
                  <a:srgbClr val="C00000"/>
                </a:solidFill>
              </a:rPr>
              <a:t>をグレースケールに変換し，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1800" dirty="0" smtClean="0">
                <a:solidFill>
                  <a:srgbClr val="C00000"/>
                </a:solidFill>
              </a:rPr>
              <a:t>3. </a:t>
            </a:r>
            <a:r>
              <a:rPr lang="ja-JP" altLang="en-US" sz="1800" dirty="0" smtClean="0">
                <a:solidFill>
                  <a:srgbClr val="C00000"/>
                </a:solidFill>
              </a:rPr>
              <a:t>色々な擬似カラーを適用</a:t>
            </a:r>
            <a:endParaRPr lang="en-US" altLang="ja-JP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C00000"/>
                </a:solidFill>
              </a:rPr>
              <a:t>してみてくださ</a:t>
            </a:r>
            <a:r>
              <a:rPr lang="ja-JP" altLang="en-US" sz="1800" dirty="0">
                <a:solidFill>
                  <a:srgbClr val="C00000"/>
                </a:solidFill>
              </a:rPr>
              <a:t>い</a:t>
            </a:r>
            <a:endParaRPr lang="en-US" altLang="ja-JP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826" y="4736689"/>
            <a:ext cx="2390464" cy="189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グループ化 6"/>
          <p:cNvGrpSpPr/>
          <p:nvPr/>
        </p:nvGrpSpPr>
        <p:grpSpPr>
          <a:xfrm>
            <a:off x="9502908" y="146377"/>
            <a:ext cx="2282691" cy="6517582"/>
            <a:chOff x="-1001708" y="323475"/>
            <a:chExt cx="3703321" cy="10573793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84561" y="5791868"/>
              <a:ext cx="3686174" cy="51054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01708" y="323475"/>
              <a:ext cx="3686175" cy="5114926"/>
            </a:xfrm>
            <a:prstGeom prst="rect">
              <a:avLst/>
            </a:prstGeom>
          </p:spPr>
        </p:pic>
      </p:grpSp>
      <p:sp>
        <p:nvSpPr>
          <p:cNvPr id="5" name="正方形/長方形 4"/>
          <p:cNvSpPr/>
          <p:nvPr/>
        </p:nvSpPr>
        <p:spPr>
          <a:xfrm>
            <a:off x="11015590" y="6149592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Fire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8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3600" b="1" dirty="0"/>
              <a:t>簡単な解析 </a:t>
            </a:r>
            <a:r>
              <a:rPr lang="en-US" altLang="ja-JP" sz="3600" b="1" dirty="0"/>
              <a:t>-</a:t>
            </a:r>
            <a:r>
              <a:rPr lang="ja-JP" altLang="en-US" sz="3600" b="1" dirty="0"/>
              <a:t> </a:t>
            </a:r>
            <a:r>
              <a:rPr lang="ja-JP" altLang="en-US" sz="3600" b="1" dirty="0" smtClean="0"/>
              <a:t>ヒストグラム</a:t>
            </a:r>
            <a:endParaRPr kumimoji="1" lang="ja-JP" altLang="en-US" sz="3600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endParaRPr lang="en-US" altLang="ja-JP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rgbClr val="C00000"/>
                </a:solidFill>
              </a:rPr>
              <a:t>以下の手順で画像のヒストグラムを可視化してください．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ja-JP" altLang="en-US" sz="2400" dirty="0" smtClean="0"/>
              <a:t>選択</a:t>
            </a:r>
            <a:r>
              <a:rPr lang="ja-JP" altLang="en-US" sz="2400" dirty="0"/>
              <a:t>ツールで画像の一部を選択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>
                <a:solidFill>
                  <a:srgbClr val="0000FF"/>
                </a:solidFill>
              </a:rPr>
              <a:t>menu &gt; analysis &gt; Histogram </a:t>
            </a:r>
            <a:r>
              <a:rPr lang="en-US" altLang="ja-JP" sz="2400" dirty="0"/>
              <a:t>』 </a:t>
            </a:r>
            <a:r>
              <a:rPr lang="ja-JP" altLang="en-US" sz="2400" dirty="0"/>
              <a:t>もしくは </a:t>
            </a:r>
            <a:r>
              <a:rPr lang="en-US" altLang="ja-JP" sz="2400" dirty="0"/>
              <a:t>『h』</a:t>
            </a:r>
            <a:r>
              <a:rPr lang="ja-JP" altLang="en-US" sz="2400" dirty="0"/>
              <a:t>キー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3. Histogram dialog</a:t>
            </a:r>
            <a:r>
              <a:rPr lang="ja-JP" altLang="en-US" sz="2400" dirty="0"/>
              <a:t>の</a:t>
            </a:r>
            <a:r>
              <a:rPr lang="en-US" altLang="ja-JP" sz="2400" dirty="0"/>
              <a:t>『live』</a:t>
            </a:r>
            <a:r>
              <a:rPr lang="ja-JP" altLang="en-US" sz="2400" dirty="0"/>
              <a:t>を</a:t>
            </a:r>
            <a:r>
              <a:rPr lang="en-US" altLang="ja-JP" sz="2400" dirty="0"/>
              <a:t>on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 </a:t>
            </a:r>
            <a:r>
              <a:rPr lang="en-US" altLang="ja-JP" sz="2400" dirty="0">
                <a:sym typeface="Wingdings" panose="05000000000000000000" pitchFamily="2" charset="2"/>
              </a:rPr>
              <a:t> </a:t>
            </a:r>
            <a:r>
              <a:rPr lang="ja-JP" altLang="en-US" sz="2400" dirty="0">
                <a:sym typeface="Wingdings" panose="05000000000000000000" pitchFamily="2" charset="2"/>
              </a:rPr>
              <a:t>選択領域</a:t>
            </a:r>
            <a:r>
              <a:rPr lang="ja-JP" altLang="en-US" sz="2400" dirty="0"/>
              <a:t>を変更しながら</a:t>
            </a:r>
            <a:r>
              <a:rPr lang="en-US" altLang="ja-JP" sz="2400" dirty="0"/>
              <a:t>Profile</a:t>
            </a:r>
            <a:r>
              <a:rPr lang="ja-JP" altLang="en-US" sz="2400" dirty="0"/>
              <a:t>を確認できる</a:t>
            </a:r>
            <a:endParaRPr lang="en-US" altLang="ja-JP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9" y="4181608"/>
            <a:ext cx="1854383" cy="24659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94" y="4212546"/>
            <a:ext cx="2291050" cy="24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3600" b="1" dirty="0"/>
              <a:t>簡単な解析</a:t>
            </a:r>
            <a:r>
              <a:rPr lang="en-US" altLang="ja-JP" sz="3600" b="1" dirty="0"/>
              <a:t> - </a:t>
            </a:r>
            <a:r>
              <a:rPr lang="ja-JP" altLang="en-US" sz="3600" b="1" dirty="0" smtClean="0"/>
              <a:t>輝度値</a:t>
            </a:r>
            <a:r>
              <a:rPr lang="ja-JP" altLang="en-US" sz="3600" b="1" dirty="0"/>
              <a:t>プロファイル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421394"/>
            <a:ext cx="11056484" cy="2758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以下の手順で画像のヒストグラムを可視化してください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Line tool</a:t>
            </a:r>
            <a:r>
              <a:rPr lang="ja-JP" altLang="en-US" sz="2400" dirty="0"/>
              <a:t> を選択し読み込んだ画像上に</a:t>
            </a:r>
            <a:r>
              <a:rPr lang="en-US" altLang="ja-JP" sz="2400" dirty="0"/>
              <a:t>Line</a:t>
            </a:r>
            <a:r>
              <a:rPr lang="ja-JP" altLang="en-US" sz="2400" dirty="0"/>
              <a:t>配置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>
                <a:solidFill>
                  <a:srgbClr val="0000FF"/>
                </a:solidFill>
              </a:rPr>
              <a:t>menu &gt; Analysis &gt; Plot Profile </a:t>
            </a:r>
            <a:r>
              <a:rPr lang="en-US" altLang="ja-JP" sz="2400" dirty="0"/>
              <a:t>』</a:t>
            </a:r>
          </a:p>
          <a:p>
            <a:pPr marL="0" indent="0">
              <a:buNone/>
            </a:pPr>
            <a:r>
              <a:rPr lang="en-US" altLang="ja-JP" sz="2400" dirty="0"/>
              <a:t>3. Profile dialog</a:t>
            </a:r>
            <a:r>
              <a:rPr lang="ja-JP" altLang="en-US" sz="2400" dirty="0"/>
              <a:t>の</a:t>
            </a:r>
            <a:r>
              <a:rPr lang="en-US" altLang="ja-JP" sz="2400" dirty="0"/>
              <a:t>『live』</a:t>
            </a:r>
            <a:r>
              <a:rPr lang="ja-JP" altLang="en-US" sz="2400" dirty="0"/>
              <a:t>を</a:t>
            </a:r>
            <a:r>
              <a:rPr lang="en-US" altLang="ja-JP" sz="2400" dirty="0"/>
              <a:t>on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2400" dirty="0"/>
              <a:t>line</a:t>
            </a:r>
            <a:r>
              <a:rPr lang="ja-JP" altLang="en-US" sz="2400" dirty="0"/>
              <a:t>を変更しながら</a:t>
            </a:r>
            <a:r>
              <a:rPr lang="en-US" altLang="ja-JP" sz="2400" dirty="0"/>
              <a:t>Profile</a:t>
            </a:r>
            <a:r>
              <a:rPr lang="ja-JP" altLang="en-US" sz="2400" dirty="0"/>
              <a:t>を確認</a:t>
            </a:r>
            <a:r>
              <a:rPr lang="ja-JP" altLang="en-US" sz="2400" dirty="0" smtClean="0"/>
              <a:t>できる</a:t>
            </a:r>
            <a:endParaRPr lang="en-US" altLang="ja-JP" sz="24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952344" y="248480"/>
            <a:ext cx="4876800" cy="6381769"/>
            <a:chOff x="3738270" y="-1052408"/>
            <a:chExt cx="5896420" cy="771604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7139" y="-1052408"/>
              <a:ext cx="2814903" cy="3759906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270" y="2982838"/>
              <a:ext cx="5896420" cy="3680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16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 smtClean="0"/>
              <a:t>線形フィルタ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で画像に線形フィルタを適用してください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rgbClr val="C00000"/>
                </a:solidFill>
              </a:rPr>
              <a:t>フィルタ係数を変化させその効果を確認してください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画像を読み込む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Filters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Convolve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Dialog</a:t>
            </a:r>
            <a:r>
              <a:rPr lang="ja-JP" altLang="en-US" sz="2400" dirty="0"/>
              <a:t>で係数を編集する</a:t>
            </a:r>
            <a:endParaRPr lang="en-US" altLang="ja-JP" sz="24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708890" y="4058814"/>
            <a:ext cx="5532254" cy="2520176"/>
            <a:chOff x="704851" y="3328985"/>
            <a:chExt cx="4537286" cy="206692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1" y="3328986"/>
              <a:ext cx="216321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8927" y="3328985"/>
              <a:ext cx="216321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グループ化 12"/>
          <p:cNvGrpSpPr/>
          <p:nvPr/>
        </p:nvGrpSpPr>
        <p:grpSpPr>
          <a:xfrm>
            <a:off x="8214664" y="1268051"/>
            <a:ext cx="3977336" cy="5164854"/>
            <a:chOff x="9385834" y="818108"/>
            <a:chExt cx="2771939" cy="359956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981" y="818108"/>
              <a:ext cx="2219325" cy="284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線矢印コネクタ 8"/>
            <p:cNvCxnSpPr/>
            <p:nvPr/>
          </p:nvCxnSpPr>
          <p:spPr>
            <a:xfrm flipH="1" flipV="1">
              <a:off x="9774694" y="3242522"/>
              <a:ext cx="277175" cy="6418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9385834" y="3838518"/>
              <a:ext cx="2273699" cy="57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チェックすると</a:t>
              </a:r>
              <a:endPara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結果が即時表示される</a:t>
              </a:r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10555744" y="2842471"/>
              <a:ext cx="300036" cy="14287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0742074" y="2530290"/>
              <a:ext cx="1415699" cy="321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自動で正規化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6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Median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Median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en-US" altLang="ja-JP" sz="2400" dirty="0">
                <a:solidFill>
                  <a:srgbClr val="0000FF"/>
                </a:solidFill>
              </a:rPr>
              <a:t>menu &gt; Process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Noise </a:t>
            </a:r>
            <a:r>
              <a:rPr lang="en-US" altLang="ja-JP" sz="2400" dirty="0">
                <a:solidFill>
                  <a:srgbClr val="0000FF"/>
                </a:solidFill>
              </a:rPr>
              <a:t>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Salt and </a:t>
            </a:r>
            <a:r>
              <a:rPr lang="en-US" altLang="ja-JP" sz="2400" dirty="0" err="1" smtClean="0">
                <a:solidFill>
                  <a:srgbClr val="0000FF"/>
                </a:solidFill>
              </a:rPr>
              <a:t>Papper</a:t>
            </a:r>
            <a:r>
              <a:rPr lang="en-US" altLang="ja-JP" sz="2400" dirty="0" smtClean="0">
                <a:solidFill>
                  <a:srgbClr val="0000FF"/>
                </a:solidFill>
              </a:rPr>
              <a:t> 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</a:t>
            </a:r>
            <a:r>
              <a:rPr lang="en-US" altLang="ja-JP" sz="2400" dirty="0" smtClean="0"/>
              <a:t>. </a:t>
            </a:r>
            <a:r>
              <a:rPr lang="en-US" altLang="ja-JP" sz="2400" dirty="0">
                <a:solidFill>
                  <a:srgbClr val="0000FF"/>
                </a:solidFill>
              </a:rPr>
              <a:t>menu &gt; Process &gt; Filters &gt; Median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en-US" altLang="ja-JP" sz="2400" dirty="0" smtClean="0"/>
              <a:t>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05" y="4220254"/>
            <a:ext cx="2796495" cy="2386538"/>
          </a:xfrm>
          <a:prstGeom prst="rect">
            <a:avLst/>
          </a:prstGeom>
        </p:spPr>
      </p:pic>
      <p:grpSp>
        <p:nvGrpSpPr>
          <p:cNvPr id="17" name="グループ化 16"/>
          <p:cNvGrpSpPr/>
          <p:nvPr/>
        </p:nvGrpSpPr>
        <p:grpSpPr>
          <a:xfrm>
            <a:off x="1230766" y="4030427"/>
            <a:ext cx="4386263" cy="2694659"/>
            <a:chOff x="2624137" y="-1137557"/>
            <a:chExt cx="5663520" cy="3479330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137" y="-1137557"/>
              <a:ext cx="2709863" cy="3479330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794" y="-1137557"/>
              <a:ext cx="2709863" cy="347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2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Gaussian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6738" y="1203325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Gaussian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Filters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Gaussian Blur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3. 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08" y="3547443"/>
            <a:ext cx="2441349" cy="31345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3528000"/>
            <a:ext cx="2467429" cy="31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kumimoji="1" lang="en-US" altLang="ja-JP" b="1" dirty="0" smtClean="0"/>
              <a:t>Bilateral Filter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9310" y="1014639"/>
            <a:ext cx="11056937" cy="5297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</a:t>
            </a:r>
            <a:r>
              <a:rPr lang="en-US" altLang="ja-JP" sz="2400" dirty="0" smtClean="0">
                <a:solidFill>
                  <a:srgbClr val="C00000"/>
                </a:solidFill>
              </a:rPr>
              <a:t>Bilateral Filter</a:t>
            </a:r>
            <a:r>
              <a:rPr lang="ja-JP" altLang="en-US" sz="2400" dirty="0" smtClean="0">
                <a:solidFill>
                  <a:srgbClr val="C00000"/>
                </a:solidFill>
              </a:rPr>
              <a:t>を適用し，効果を確認して下さい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1. </a:t>
            </a:r>
            <a:r>
              <a:rPr lang="ja-JP" altLang="en-US" sz="2400" dirty="0" smtClean="0"/>
              <a:t>画像を読み込みグレースケールに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2. </a:t>
            </a:r>
            <a:r>
              <a:rPr lang="en-US" altLang="ja-JP" sz="2400" dirty="0">
                <a:solidFill>
                  <a:srgbClr val="0000FF"/>
                </a:solidFill>
              </a:rPr>
              <a:t>menu &gt; Plug in &gt; Process &gt; Bilateral Filter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3. Dialog</a:t>
            </a:r>
            <a:r>
              <a:rPr lang="ja-JP" altLang="en-US" sz="2400" dirty="0" smtClean="0"/>
              <a:t>から窓サイズを指定</a:t>
            </a:r>
            <a:endParaRPr lang="en-US" altLang="ja-JP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3528000"/>
            <a:ext cx="2467429" cy="31680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36" y="4016148"/>
            <a:ext cx="2931361" cy="25007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52" y="3507770"/>
            <a:ext cx="2419577" cy="318331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948175" y="3287876"/>
            <a:ext cx="6243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顔画像などに適用すると効果が分かりやすいです．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ダイアログより </a:t>
            </a:r>
            <a:r>
              <a:rPr lang="en-US" altLang="ja-JP" dirty="0" smtClean="0"/>
              <a:t>spatial &amp; range kernel</a:t>
            </a:r>
            <a:r>
              <a:rPr lang="ja-JP" altLang="en-US" dirty="0" smtClean="0"/>
              <a:t>の半径を</a:t>
            </a:r>
            <a:r>
              <a:rPr lang="ja-JP" altLang="en-US" dirty="0"/>
              <a:t>指定</a:t>
            </a:r>
            <a:r>
              <a:rPr lang="ja-JP" altLang="en-US" dirty="0" smtClean="0"/>
              <a:t>できます．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396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 smtClean="0"/>
              <a:t>二値化 </a:t>
            </a:r>
            <a:r>
              <a:rPr lang="en-US" altLang="ja-JP" b="1" dirty="0" smtClean="0"/>
              <a:t>– gray scale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435908"/>
            <a:ext cx="10884666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endParaRPr lang="en-US" altLang="ja-JP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C00000"/>
                </a:solidFill>
              </a:rPr>
              <a:t>以下の手順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で画像を二値化してください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画像を読み込みグレースケール化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400" dirty="0" smtClean="0">
                <a:solidFill>
                  <a:srgbClr val="0000FF"/>
                </a:solidFill>
              </a:rPr>
              <a:t>threshold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ja-JP" altLang="en-US" sz="2400" dirty="0" smtClean="0"/>
              <a:t>ダイアログか</a:t>
            </a:r>
            <a:r>
              <a:rPr lang="ja-JP" altLang="en-US" sz="2400" dirty="0"/>
              <a:t>ら</a:t>
            </a:r>
            <a:r>
              <a:rPr lang="ja-JP" altLang="en-US" sz="2400" dirty="0" smtClean="0"/>
              <a:t>閾値</a:t>
            </a:r>
            <a:r>
              <a:rPr lang="ja-JP" altLang="en-US" sz="2400" dirty="0"/>
              <a:t>（最大最小）をセット　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</a:t>
            </a:r>
            <a:r>
              <a:rPr lang="ja-JP" altLang="en-US" sz="2400" dirty="0" smtClean="0"/>
              <a:t>ダイアログで</a:t>
            </a:r>
            <a:r>
              <a:rPr lang="en-US" altLang="ja-JP" sz="2400" dirty="0" smtClean="0"/>
              <a:t>『auto</a:t>
            </a:r>
            <a:r>
              <a:rPr lang="en-US" altLang="ja-JP" sz="2400" dirty="0"/>
              <a:t>』</a:t>
            </a:r>
            <a:r>
              <a:rPr lang="ja-JP" altLang="en-US" sz="2400" dirty="0"/>
              <a:t>ボタンをクリック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/>
              <a:t>この時点で前景領域に赤色がつく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 smtClean="0"/>
              <a:t>　（画像</a:t>
            </a:r>
            <a:r>
              <a:rPr lang="ja-JP" altLang="en-US" sz="1800" dirty="0"/>
              <a:t>は変化せず前景領域が登録</a:t>
            </a:r>
            <a:r>
              <a:rPr lang="ja-JP" altLang="en-US" sz="1800" dirty="0" smtClean="0"/>
              <a:t>される）</a:t>
            </a:r>
            <a:endParaRPr lang="en-US" altLang="ja-JP" sz="1200" dirty="0"/>
          </a:p>
          <a:p>
            <a:pPr marL="0" indent="0">
              <a:buNone/>
            </a:pPr>
            <a:r>
              <a:rPr lang="en-US" altLang="ja-JP" sz="2400" dirty="0"/>
              <a:t>3. 『apply』</a:t>
            </a:r>
            <a:r>
              <a:rPr lang="ja-JP" altLang="en-US" sz="2400" dirty="0"/>
              <a:t>ボタンをクリックすると前景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白、背景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黒と二値化される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ja-JP" altLang="en-US" sz="2400" dirty="0">
                <a:sym typeface="Wingdings" panose="05000000000000000000" pitchFamily="2" charset="2"/>
              </a:rPr>
              <a:t>　 </a:t>
            </a:r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ja-JP" altLang="en-US" sz="2400" dirty="0">
                <a:sym typeface="Wingdings" panose="05000000000000000000" pitchFamily="2" charset="2"/>
              </a:rPr>
              <a:t>設定によって</a:t>
            </a:r>
            <a:r>
              <a:rPr lang="en-US" altLang="ja-JP" sz="2400" dirty="0">
                <a:sym typeface="Wingdings" panose="05000000000000000000" pitchFamily="2" charset="2"/>
              </a:rPr>
              <a:t>, LTU-invert</a:t>
            </a:r>
            <a:r>
              <a:rPr lang="ja-JP" altLang="en-US" sz="2400" dirty="0">
                <a:sym typeface="Wingdings" panose="05000000000000000000" pitchFamily="2" charset="2"/>
              </a:rPr>
              <a:t>が適用され，</a:t>
            </a:r>
            <a:r>
              <a:rPr lang="ja-JP" altLang="en-US" sz="2400" dirty="0"/>
              <a:t>前景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黒・背景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sym typeface="Wingdings" panose="05000000000000000000" pitchFamily="2" charset="2"/>
              </a:rPr>
              <a:t>白となることも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457" y="357699"/>
            <a:ext cx="1677504" cy="1840440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7360386" y="2220233"/>
            <a:ext cx="4653758" cy="2454875"/>
            <a:chOff x="7200729" y="1349375"/>
            <a:chExt cx="4653758" cy="2454875"/>
          </a:xfrm>
        </p:grpSpPr>
        <p:sp>
          <p:nvSpPr>
            <p:cNvPr id="4" name="右矢印 3"/>
            <p:cNvSpPr/>
            <p:nvPr/>
          </p:nvSpPr>
          <p:spPr>
            <a:xfrm>
              <a:off x="9127082" y="2179185"/>
              <a:ext cx="786174" cy="513635"/>
            </a:xfrm>
            <a:prstGeom prst="rightArrow">
              <a:avLst>
                <a:gd name="adj1" fmla="val 50000"/>
                <a:gd name="adj2" fmla="val 703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8853021" y="2663792"/>
              <a:ext cx="12522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『apply</a:t>
              </a:r>
              <a:r>
                <a: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』</a:t>
              </a:r>
            </a:p>
            <a:p>
              <a:pPr algn="ct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ボタン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729" y="1349375"/>
              <a:ext cx="1829389" cy="245112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4718" y="1349829"/>
              <a:ext cx="1819769" cy="2454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89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/>
              <a:t>二値化 </a:t>
            </a:r>
            <a:r>
              <a:rPr lang="en-US" altLang="ja-JP" b="1" dirty="0"/>
              <a:t>- color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7103" y="1188124"/>
            <a:ext cx="8903298" cy="3151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b="1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以下</a:t>
            </a:r>
            <a:r>
              <a:rPr lang="ja-JP" altLang="en-US" sz="2400" dirty="0">
                <a:solidFill>
                  <a:srgbClr val="C00000"/>
                </a:solidFill>
              </a:rPr>
              <a:t>の手順で画像を二値化して</a:t>
            </a:r>
            <a:r>
              <a:rPr lang="ja-JP" altLang="en-US" sz="2400" dirty="0" smtClean="0">
                <a:solidFill>
                  <a:srgbClr val="C00000"/>
                </a:solidFill>
              </a:rPr>
              <a:t>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カラー画像を</a:t>
            </a:r>
            <a:r>
              <a:rPr lang="ja-JP" altLang="en-US" sz="2400" dirty="0"/>
              <a:t>読み込</a:t>
            </a:r>
            <a:r>
              <a:rPr lang="ja-JP" altLang="en-US" sz="2400" dirty="0" smtClean="0"/>
              <a:t>む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image &gt; adjust &gt; color </a:t>
            </a:r>
            <a:r>
              <a:rPr lang="en-US" altLang="ja-JP" sz="2400" dirty="0" smtClean="0">
                <a:solidFill>
                  <a:srgbClr val="0000FF"/>
                </a:solidFill>
              </a:rPr>
              <a:t>threshold</a:t>
            </a:r>
            <a:endParaRPr lang="en-US" altLang="ja-JP" sz="1050" dirty="0"/>
          </a:p>
          <a:p>
            <a:pPr marL="0" indent="0">
              <a:buNone/>
            </a:pPr>
            <a:r>
              <a:rPr lang="en-US" altLang="ja-JP" sz="2400" dirty="0"/>
              <a:t>2. 『</a:t>
            </a:r>
            <a:r>
              <a:rPr lang="en-US" altLang="ja-JP" sz="2400" dirty="0" smtClean="0"/>
              <a:t>Color </a:t>
            </a:r>
            <a:r>
              <a:rPr lang="en-US" altLang="ja-JP" sz="2400" dirty="0"/>
              <a:t>space(RGB/HSB/YUV/Lab)』</a:t>
            </a:r>
            <a:r>
              <a:rPr lang="ja-JP" altLang="en-US" sz="2400" dirty="0"/>
              <a:t>と</a:t>
            </a:r>
            <a:r>
              <a:rPr lang="en-US" altLang="ja-JP" sz="2400" dirty="0"/>
              <a:t>『Threshold color(</a:t>
            </a:r>
            <a:r>
              <a:rPr lang="ja-JP" altLang="en-US" sz="2400" dirty="0"/>
              <a:t>マスクの色</a:t>
            </a:r>
            <a:r>
              <a:rPr lang="en-US" altLang="ja-JP" sz="2400" dirty="0" smtClean="0"/>
              <a:t>)』</a:t>
            </a:r>
            <a:r>
              <a:rPr lang="ja-JP" altLang="en-US" sz="2400" dirty="0" err="1" smtClean="0"/>
              <a:t>，</a:t>
            </a:r>
            <a:r>
              <a:rPr lang="ja-JP" altLang="en-US" sz="2400" dirty="0" smtClean="0"/>
              <a:t>閾値を指定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</a:t>
            </a:r>
            <a:r>
              <a:rPr lang="en-US" altLang="ja-JP" sz="2400" dirty="0" smtClean="0"/>
              <a:t>. </a:t>
            </a:r>
            <a:r>
              <a:rPr lang="en-US" altLang="ja-JP" sz="2400" dirty="0"/>
              <a:t>『</a:t>
            </a:r>
            <a:r>
              <a:rPr lang="en-US" altLang="ja-JP" sz="2400" dirty="0" smtClean="0"/>
              <a:t>filtered』</a:t>
            </a:r>
            <a:r>
              <a:rPr lang="ja-JP" altLang="en-US" sz="2400" dirty="0" smtClean="0"/>
              <a:t>をクリックし現在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マスク色を適用</a:t>
            </a:r>
            <a:endParaRPr lang="en-US" altLang="ja-JP" sz="2400" dirty="0">
              <a:sym typeface="Wingdings" panose="05000000000000000000" pitchFamily="2" charset="2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267199" y="4571972"/>
            <a:ext cx="4882280" cy="2126369"/>
            <a:chOff x="-4177786" y="2481906"/>
            <a:chExt cx="4539528" cy="197709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58604" y="2487783"/>
              <a:ext cx="2220346" cy="196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77786" y="2481906"/>
              <a:ext cx="2230755" cy="1977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076" y="1374775"/>
            <a:ext cx="2667572" cy="530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36492" y="5213198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『Pass』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の意味は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...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チェックすると、閾値内が前景に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チェックを外すと閾値内が背景に</a:t>
            </a:r>
          </a:p>
        </p:txBody>
      </p:sp>
    </p:spTree>
    <p:extLst>
      <p:ext uri="{BB962C8B-B14F-4D97-AF65-F5344CB8AC3E}">
        <p14:creationId xmlns:p14="http://schemas.microsoft.com/office/powerpoint/2010/main" val="283158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/>
          <a:lstStyle/>
          <a:p>
            <a:r>
              <a:rPr lang="ja-JP" altLang="en-US" b="1" dirty="0"/>
              <a:t>非連結領域解析 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80"/>
            <a:ext cx="7575409" cy="3542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</a:rPr>
              <a:t>実習</a:t>
            </a:r>
            <a:r>
              <a:rPr lang="en-US" altLang="ja-JP" sz="2400" b="1" dirty="0">
                <a:solidFill>
                  <a:srgbClr val="C00000"/>
                </a:solidFill>
              </a:rPr>
              <a:t>: </a:t>
            </a:r>
            <a:r>
              <a:rPr lang="ja-JP" altLang="en-US" sz="2400" dirty="0">
                <a:solidFill>
                  <a:srgbClr val="C00000"/>
                </a:solidFill>
              </a:rPr>
              <a:t>以下</a:t>
            </a:r>
            <a:r>
              <a:rPr lang="ja-JP" altLang="en-US" sz="2400" dirty="0" smtClean="0">
                <a:solidFill>
                  <a:srgbClr val="C00000"/>
                </a:solidFill>
              </a:rPr>
              <a:t>の</a:t>
            </a:r>
            <a:r>
              <a:rPr lang="ja-JP" altLang="en-US" sz="2400" dirty="0">
                <a:solidFill>
                  <a:srgbClr val="C00000"/>
                </a:solidFill>
              </a:rPr>
              <a:t>手順</a:t>
            </a:r>
            <a:r>
              <a:rPr lang="ja-JP" altLang="en-US" sz="2400" dirty="0" smtClean="0">
                <a:solidFill>
                  <a:srgbClr val="C00000"/>
                </a:solidFill>
              </a:rPr>
              <a:t>で，非連結領域を解析してください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000" dirty="0" smtClean="0"/>
              <a:t>0</a:t>
            </a:r>
            <a:r>
              <a:rPr lang="en-US" altLang="ja-JP" sz="2000" dirty="0"/>
              <a:t>. </a:t>
            </a:r>
            <a:r>
              <a:rPr lang="ja-JP" altLang="en-US" sz="2000" dirty="0" smtClean="0"/>
              <a:t>画像を読み込み，グレースケール化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1.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threshold</a:t>
            </a:r>
            <a:r>
              <a:rPr lang="ja-JP" altLang="en-US" sz="2000" dirty="0" smtClean="0"/>
              <a:t>で二</a:t>
            </a:r>
            <a:r>
              <a:rPr lang="ja-JP" altLang="en-US" sz="2000" dirty="0"/>
              <a:t>値化</a:t>
            </a:r>
            <a:r>
              <a:rPr lang="ja-JP" altLang="en-US" sz="2000" dirty="0" smtClean="0"/>
              <a:t>しておく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1.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Analyze &gt; Analyze </a:t>
            </a:r>
            <a:r>
              <a:rPr lang="en-US" altLang="ja-JP" sz="2000" dirty="0" smtClean="0">
                <a:solidFill>
                  <a:srgbClr val="0000FF"/>
                </a:solidFill>
              </a:rPr>
              <a:t>particle</a:t>
            </a:r>
            <a:r>
              <a:rPr lang="ja-JP" altLang="en-US" sz="2000" dirty="0" smtClean="0"/>
              <a:t>を</a:t>
            </a:r>
            <a:r>
              <a:rPr lang="ja-JP" altLang="en-US" sz="2000" dirty="0"/>
              <a:t>選択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2. </a:t>
            </a:r>
            <a:r>
              <a:rPr lang="en-US" altLang="ja-JP" sz="2000" dirty="0" smtClean="0"/>
              <a:t>Dialog</a:t>
            </a:r>
            <a:r>
              <a:rPr lang="ja-JP" altLang="en-US" sz="2000" dirty="0" smtClean="0"/>
              <a:t>から「対象</a:t>
            </a:r>
            <a:r>
              <a:rPr lang="ja-JP" altLang="en-US" sz="2000" dirty="0"/>
              <a:t>領域サイズ</a:t>
            </a:r>
            <a:r>
              <a:rPr lang="en-US" altLang="ja-JP" sz="2000" dirty="0"/>
              <a:t>/</a:t>
            </a:r>
            <a:r>
              <a:rPr lang="ja-JP" altLang="en-US" sz="2000" dirty="0"/>
              <a:t>円形度</a:t>
            </a:r>
            <a:r>
              <a:rPr lang="en-US" altLang="ja-JP" sz="2000" dirty="0"/>
              <a:t>/</a:t>
            </a:r>
            <a:r>
              <a:rPr lang="ja-JP" altLang="en-US" sz="2000" dirty="0" smtClean="0"/>
              <a:t>その他」を</a:t>
            </a:r>
            <a:r>
              <a:rPr lang="ja-JP" altLang="en-US" sz="2000" dirty="0"/>
              <a:t>指定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1600" dirty="0"/>
              <a:t>　 </a:t>
            </a:r>
            <a:r>
              <a:rPr lang="en-US" altLang="ja-JP" sz="1600" dirty="0"/>
              <a:t>Display results / Clear results</a:t>
            </a:r>
            <a:r>
              <a:rPr lang="ja-JP" altLang="en-US" sz="1600" dirty="0"/>
              <a:t>はチェックする</a:t>
            </a:r>
            <a:endParaRPr lang="en-US" altLang="ja-JP" sz="1600" dirty="0"/>
          </a:p>
          <a:p>
            <a:pPr marL="0" indent="0">
              <a:buNone/>
            </a:pPr>
            <a:r>
              <a:rPr lang="ja-JP" altLang="en-US" sz="1600" dirty="0"/>
              <a:t>　 </a:t>
            </a:r>
            <a:r>
              <a:rPr lang="en-US" altLang="ja-JP" sz="1600" dirty="0"/>
              <a:t>Exclude on edge</a:t>
            </a:r>
            <a:r>
              <a:rPr lang="ja-JP" altLang="en-US" sz="1600" dirty="0"/>
              <a:t>をチェックすると 画像の端の</a:t>
            </a:r>
            <a:r>
              <a:rPr lang="en-US" altLang="ja-JP" sz="1600" dirty="0"/>
              <a:t>particle</a:t>
            </a:r>
            <a:r>
              <a:rPr lang="ja-JP" altLang="en-US" sz="1600" dirty="0"/>
              <a:t>は無視される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2000" dirty="0" smtClean="0"/>
              <a:t>3</a:t>
            </a:r>
            <a:r>
              <a:rPr lang="en-US" altLang="ja-JP" sz="2000" dirty="0"/>
              <a:t>. </a:t>
            </a:r>
            <a:r>
              <a:rPr lang="ja-JP" altLang="en-US" sz="2000" dirty="0"/>
              <a:t>対象領域数と各領域の面積・輝度値</a:t>
            </a:r>
            <a:r>
              <a:rPr lang="ja-JP" altLang="en-US" sz="2000" dirty="0" smtClean="0"/>
              <a:t>が表示される</a:t>
            </a:r>
            <a:endParaRPr lang="en-US" altLang="ja-JP" sz="20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50089" y="6338417"/>
            <a:ext cx="2597586" cy="369332"/>
            <a:chOff x="772018" y="4593074"/>
            <a:chExt cx="2597586" cy="369332"/>
          </a:xfrm>
        </p:grpSpPr>
        <p:sp>
          <p:nvSpPr>
            <p:cNvPr id="5" name="正方形/長方形 4"/>
            <p:cNvSpPr/>
            <p:nvPr/>
          </p:nvSpPr>
          <p:spPr>
            <a:xfrm>
              <a:off x="772018" y="459307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2492441" y="459307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二値化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719137" y="4789714"/>
            <a:ext cx="3353574" cy="1555773"/>
            <a:chOff x="8585879" y="454047"/>
            <a:chExt cx="2593851" cy="120332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6678" y="454047"/>
              <a:ext cx="1243052" cy="1201308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5879" y="467841"/>
              <a:ext cx="1230867" cy="1189532"/>
            </a:xfrm>
            <a:prstGeom prst="rect">
              <a:avLst/>
            </a:prstGeom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75" y="1919977"/>
            <a:ext cx="25527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10231845" y="16836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対象領域面積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2" name="直線コネクタ 11"/>
          <p:cNvCxnSpPr/>
          <p:nvPr/>
        </p:nvCxnSpPr>
        <p:spPr>
          <a:xfrm flipH="1">
            <a:off x="9843225" y="1868324"/>
            <a:ext cx="388620" cy="432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H="1" flipV="1">
            <a:off x="10465315" y="2976059"/>
            <a:ext cx="559010" cy="81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0780485" y="224462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対象領域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948125" y="28731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可視化法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460196" y="4623380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l-GR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4π(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面積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円周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^2)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050" y="4562020"/>
            <a:ext cx="1980146" cy="190667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006" y="4542971"/>
            <a:ext cx="1086962" cy="19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19" y="943276"/>
            <a:ext cx="10982499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線形フィルタ，非線形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4/27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フーリエ変換，ローパスフィルタ，ハイパスフィルタ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5/11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画像の幾何変換１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	: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アファイン変換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			</a:t>
            </a:r>
            <a:endParaRPr kumimoji="1"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幾何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変換２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画像の補間，イメージモザイキング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5/25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画像領域分割　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領域拡張法，動的輪郭モデル，グラフカット法，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/01   </a:t>
            </a:r>
            <a:r>
              <a:rPr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前半のまとめ 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約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と中間試験（約</a:t>
            </a:r>
            <a:r>
              <a:rPr lang="en-US" altLang="ja-JP" sz="1800" b="1" strike="sngStrike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分）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6/08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テンプレートマッチング、コーナー・エッジ検出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6/15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2 	: </a:t>
            </a:r>
            <a:r>
              <a:rPr lang="en-US" altLang="ja-JP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DoG</a:t>
            </a:r>
            <a:r>
              <a:rPr lang="ja-JP" altLang="en-US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SIFT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特徴量、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Hough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6/22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画像認識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パターン認識概論，サポートベクタマシン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6/29   </a:t>
            </a:r>
            <a:r>
              <a:rPr lang="ja-JP" altLang="en-US" sz="1800" dirty="0" smtClean="0">
                <a:solidFill>
                  <a:schemeClr val="bg1">
                    <a:lumMod val="75000"/>
                  </a:schemeClr>
                </a:solidFill>
              </a:rPr>
              <a:t>画像認識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 	: </a:t>
            </a:r>
            <a:r>
              <a:rPr lang="ja-JP" altLang="en-US" sz="1800" dirty="0" smtClean="0">
                <a:solidFill>
                  <a:schemeClr val="bg1">
                    <a:lumMod val="75000"/>
                  </a:schemeClr>
                </a:solidFill>
              </a:rPr>
              <a:t>ニューラルネットワーク、深層学習</a:t>
            </a:r>
            <a:r>
              <a:rPr lang="en-US" altLang="ja-JP" sz="18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画像処理演習</a:t>
            </a:r>
            <a:r>
              <a:rPr lang="en-US" altLang="ja-JP" sz="1800" dirty="0" smtClean="0"/>
              <a:t>	: ImageJ</a:t>
            </a:r>
            <a:r>
              <a:rPr lang="ja-JP" altLang="en-US" sz="1800" dirty="0" smtClean="0"/>
              <a:t>を用いた画像処理入門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/>
              <a:t>画像</a:t>
            </a:r>
            <a:r>
              <a:rPr lang="ja-JP" altLang="en-US" sz="1800" dirty="0" smtClean="0"/>
              <a:t>処理演習</a:t>
            </a:r>
            <a:r>
              <a:rPr lang="en-US" altLang="ja-JP" sz="1800" dirty="0" smtClean="0"/>
              <a:t>	: Python</a:t>
            </a:r>
            <a:r>
              <a:rPr lang="ja-JP" altLang="en-US" sz="1800" dirty="0" smtClean="0"/>
              <a:t>を用いた画像処理プログラミング入門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Morphological operation (</a:t>
            </a:r>
            <a:r>
              <a:rPr lang="ja-JP" altLang="en-US" sz="3600" b="1" dirty="0"/>
              <a:t>二値画像</a:t>
            </a:r>
            <a:r>
              <a:rPr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lang="ja-JP" altLang="en-US" dirty="0" smtClean="0"/>
              <a:t>二値画像からノイズを取り除くために良く用いられる手法</a:t>
            </a:r>
            <a:endParaRPr lang="en-US" altLang="ja-JP" dirty="0" smtClean="0"/>
          </a:p>
          <a:p>
            <a:r>
              <a:rPr lang="en-US" altLang="ja-JP" dirty="0" smtClean="0"/>
              <a:t>Erosion </a:t>
            </a: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領域を侵食させる</a:t>
            </a:r>
            <a:endParaRPr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>
                <a:sym typeface="Wingdings" panose="05000000000000000000" pitchFamily="2" charset="2"/>
              </a:rPr>
              <a:t>Dilation  </a:t>
            </a:r>
            <a:r>
              <a:rPr kumimoji="1" lang="ja-JP" altLang="en-US" dirty="0" smtClean="0">
                <a:sym typeface="Wingdings" panose="05000000000000000000" pitchFamily="2" charset="2"/>
              </a:rPr>
              <a:t>領域を膨張させる</a:t>
            </a:r>
            <a:endParaRPr kumimoji="1" lang="ja-JP" altLang="en-US" dirty="0"/>
          </a:p>
        </p:txBody>
      </p:sp>
      <p:sp>
        <p:nvSpPr>
          <p:cNvPr id="4" name="右矢印 3"/>
          <p:cNvSpPr/>
          <p:nvPr/>
        </p:nvSpPr>
        <p:spPr>
          <a:xfrm>
            <a:off x="6887026" y="4785498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3647314" y="4785498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571578" y="453578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erode*3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11290" y="4535780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206133" y="3609528"/>
            <a:ext cx="8840207" cy="2614756"/>
            <a:chOff x="-7753350" y="-1004358"/>
            <a:chExt cx="28692873" cy="8486775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753350" y="-1004358"/>
              <a:ext cx="7753350" cy="847725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828" y="-1004358"/>
              <a:ext cx="7772399" cy="84867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6647" y="-994832"/>
              <a:ext cx="7762876" cy="847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181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Morphological operation (</a:t>
            </a:r>
            <a:r>
              <a:rPr lang="ja-JP" altLang="en-US" sz="3600" b="1" dirty="0"/>
              <a:t>二値画像</a:t>
            </a:r>
            <a:r>
              <a:rPr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r>
              <a:rPr lang="ja-JP" altLang="en-US" dirty="0" smtClean="0">
                <a:solidFill>
                  <a:srgbClr val="C00000"/>
                </a:solidFill>
              </a:rPr>
              <a:t> </a:t>
            </a:r>
            <a:r>
              <a:rPr lang="en-US" altLang="ja-JP" dirty="0" smtClean="0">
                <a:solidFill>
                  <a:srgbClr val="C00000"/>
                </a:solidFill>
              </a:rPr>
              <a:t>: Morphological operation</a:t>
            </a:r>
            <a:r>
              <a:rPr lang="ja-JP" altLang="en-US" dirty="0" smtClean="0">
                <a:solidFill>
                  <a:srgbClr val="C00000"/>
                </a:solidFill>
              </a:rPr>
              <a:t>の効果を確認してください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0. </a:t>
            </a:r>
            <a:r>
              <a:rPr lang="ja-JP" altLang="en-US" sz="2000" dirty="0" smtClean="0"/>
              <a:t>画像を読み込み二</a:t>
            </a:r>
            <a:r>
              <a:rPr lang="ja-JP" altLang="en-US" sz="2000" dirty="0"/>
              <a:t>値化する</a:t>
            </a:r>
            <a:r>
              <a:rPr lang="ja-JP" altLang="en-US" sz="2000" dirty="0" smtClean="0"/>
              <a:t>（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image &gt; adjust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threshold</a:t>
            </a:r>
            <a:r>
              <a:rPr lang="ja-JP" altLang="en-US" sz="2000" dirty="0" smtClean="0"/>
              <a:t>）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/>
              <a:t>1. erosion </a:t>
            </a:r>
            <a:r>
              <a:rPr lang="ja-JP" altLang="en-US" sz="2000" dirty="0" smtClean="0"/>
              <a:t>を適用 </a:t>
            </a:r>
            <a:r>
              <a:rPr lang="en-US" altLang="ja-JP" sz="2000" dirty="0"/>
              <a:t>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Process &gt; Binary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erode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 smtClean="0"/>
              <a:t>2. dilation </a:t>
            </a:r>
            <a:r>
              <a:rPr lang="en-US" altLang="ja-JP" sz="2000" dirty="0"/>
              <a:t> </a:t>
            </a:r>
            <a:r>
              <a:rPr lang="ja-JP" altLang="en-US" sz="2000" dirty="0"/>
              <a:t>を</a:t>
            </a:r>
            <a:r>
              <a:rPr lang="ja-JP" altLang="en-US" sz="2000" dirty="0" smtClean="0"/>
              <a:t>適用</a:t>
            </a:r>
            <a:r>
              <a:rPr lang="en-US" altLang="ja-JP" sz="2000" dirty="0" smtClean="0"/>
              <a:t> </a:t>
            </a:r>
            <a:r>
              <a:rPr lang="en-US" altLang="ja-JP" sz="2000" dirty="0" smtClean="0">
                <a:solidFill>
                  <a:srgbClr val="0000FF"/>
                </a:solidFill>
              </a:rPr>
              <a:t>menu </a:t>
            </a:r>
            <a:r>
              <a:rPr lang="en-US" altLang="ja-JP" sz="2000" dirty="0">
                <a:solidFill>
                  <a:srgbClr val="0000FF"/>
                </a:solidFill>
              </a:rPr>
              <a:t>&gt; Process &gt; Binary &gt; </a:t>
            </a:r>
            <a:r>
              <a:rPr lang="en-US" altLang="ja-JP" sz="2000" dirty="0" smtClean="0">
                <a:solidFill>
                  <a:srgbClr val="0000FF"/>
                </a:solidFill>
              </a:rPr>
              <a:t>dilate</a:t>
            </a:r>
          </a:p>
          <a:p>
            <a:pPr marL="0" indent="0">
              <a:buNone/>
            </a:pP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C00000"/>
                </a:solidFill>
              </a:rPr>
              <a:t>※erosion </a:t>
            </a:r>
            <a:r>
              <a:rPr lang="ja-JP" altLang="en-US" sz="2400" dirty="0" smtClean="0">
                <a:solidFill>
                  <a:srgbClr val="C00000"/>
                </a:solidFill>
              </a:rPr>
              <a:t>してから </a:t>
            </a:r>
            <a:r>
              <a:rPr lang="en-US" altLang="ja-JP" sz="2400" dirty="0" smtClean="0">
                <a:solidFill>
                  <a:srgbClr val="C00000"/>
                </a:solidFill>
              </a:rPr>
              <a:t>dilation</a:t>
            </a:r>
            <a:r>
              <a:rPr lang="ja-JP" altLang="en-US" sz="2400" dirty="0" smtClean="0">
                <a:solidFill>
                  <a:srgbClr val="C00000"/>
                </a:solidFill>
              </a:rPr>
              <a:t>すると元に戻りますか？？</a:t>
            </a:r>
            <a:endParaRPr lang="en-US" altLang="ja-JP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右矢印 3"/>
          <p:cNvSpPr/>
          <p:nvPr/>
        </p:nvSpPr>
        <p:spPr>
          <a:xfrm>
            <a:off x="7162797" y="5235441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3923085" y="5235441"/>
            <a:ext cx="691852" cy="34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47349" y="4985723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erode*3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087061" y="4985723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dilate*3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481904" y="4059471"/>
            <a:ext cx="8840207" cy="2614756"/>
            <a:chOff x="-7753350" y="-1004358"/>
            <a:chExt cx="28692873" cy="8486775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753350" y="-1004358"/>
              <a:ext cx="7753350" cy="847725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828" y="-1004358"/>
              <a:ext cx="7772399" cy="84867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6647" y="-994832"/>
              <a:ext cx="7762876" cy="847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72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背景グラデーションの</a:t>
            </a:r>
            <a:r>
              <a:rPr lang="ja-JP" altLang="en-US" sz="4000" b="1" dirty="0" smtClean="0"/>
              <a:t>除去</a:t>
            </a:r>
            <a:endParaRPr kumimoji="1" lang="ja-JP" altLang="en-US" sz="4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lang="en-US" altLang="ja-JP" dirty="0"/>
              <a:t>Image-J</a:t>
            </a:r>
            <a:r>
              <a:rPr lang="ja-JP" altLang="en-US" dirty="0"/>
              <a:t>には </a:t>
            </a:r>
            <a:r>
              <a:rPr lang="ja-JP" altLang="en-US" dirty="0" smtClean="0"/>
              <a:t>背景</a:t>
            </a:r>
            <a:r>
              <a:rPr lang="ja-JP" altLang="en-US" dirty="0"/>
              <a:t>グラデーション</a:t>
            </a:r>
            <a:r>
              <a:rPr lang="ja-JP" altLang="en-US" dirty="0" smtClean="0"/>
              <a:t>除去</a:t>
            </a:r>
            <a:r>
              <a:rPr lang="ja-JP" altLang="en-US" dirty="0"/>
              <a:t>手法が実装されて</a:t>
            </a:r>
            <a:r>
              <a:rPr lang="ja-JP" altLang="en-US" dirty="0" smtClean="0"/>
              <a:t>いる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 smtClean="0">
                <a:hlinkClick r:id="rId2"/>
              </a:rPr>
              <a:t>参考</a:t>
            </a:r>
            <a:r>
              <a:rPr lang="en-US" altLang="ja-JP" sz="2000" dirty="0" smtClean="0">
                <a:hlinkClick r:id="rId2"/>
              </a:rPr>
              <a:t>URL: http</a:t>
            </a:r>
            <a:r>
              <a:rPr lang="en-US" altLang="ja-JP" sz="2000" dirty="0">
                <a:hlinkClick r:id="rId2"/>
              </a:rPr>
              <a:t>://imagej.nih.gov/ij/docs/menus/process.html#background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以下の手順で画像のグラデーションを除去してください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0. </a:t>
            </a:r>
            <a:r>
              <a:rPr lang="ja-JP" altLang="en-US" sz="2400" dirty="0" smtClean="0"/>
              <a:t>画像を読み込みグレースケール化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1</a:t>
            </a:r>
            <a:r>
              <a:rPr lang="en-US" altLang="ja-JP" sz="2400" dirty="0"/>
              <a:t>. </a:t>
            </a:r>
            <a:r>
              <a:rPr lang="en-US" altLang="ja-JP" sz="2400" dirty="0" smtClean="0">
                <a:solidFill>
                  <a:srgbClr val="0000FF"/>
                </a:solidFill>
              </a:rPr>
              <a:t>menu </a:t>
            </a:r>
            <a:r>
              <a:rPr lang="en-US" altLang="ja-JP" sz="2400" dirty="0">
                <a:solidFill>
                  <a:srgbClr val="0000FF"/>
                </a:solidFill>
              </a:rPr>
              <a:t>&gt; Process &gt; Subtract </a:t>
            </a:r>
            <a:r>
              <a:rPr lang="en-US" altLang="ja-JP" sz="2400" dirty="0" smtClean="0">
                <a:solidFill>
                  <a:srgbClr val="0000FF"/>
                </a:solidFill>
              </a:rPr>
              <a:t>Background</a:t>
            </a:r>
            <a:r>
              <a:rPr lang="ja-JP" altLang="en-US" sz="2400" dirty="0" smtClean="0"/>
              <a:t>を</a:t>
            </a:r>
            <a:r>
              <a:rPr lang="ja-JP" altLang="en-US" sz="2400" dirty="0"/>
              <a:t>選択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2. Dialog</a:t>
            </a:r>
            <a:r>
              <a:rPr lang="ja-JP" altLang="en-US" sz="2400" dirty="0"/>
              <a:t>から</a:t>
            </a:r>
            <a:r>
              <a:rPr lang="en-US" altLang="ja-JP" sz="2400" dirty="0"/>
              <a:t>Ball radius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ja-JP" altLang="en-US" sz="2400" dirty="0"/>
              <a:t>前景領域の半径</a:t>
            </a:r>
            <a:r>
              <a:rPr lang="en-US" altLang="ja-JP" sz="2400" dirty="0"/>
              <a:t>)</a:t>
            </a:r>
            <a:r>
              <a:rPr lang="ja-JP" altLang="en-US" sz="2400" dirty="0"/>
              <a:t> を指定し</a:t>
            </a:r>
            <a:r>
              <a:rPr lang="en-US" altLang="ja-JP" sz="2400" dirty="0"/>
              <a:t>『ok』</a:t>
            </a:r>
            <a:endParaRPr lang="ja-JP" altLang="en-US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507094" y="4374558"/>
            <a:ext cx="11336564" cy="2202177"/>
            <a:chOff x="623207" y="4306158"/>
            <a:chExt cx="12062279" cy="23431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07" y="4306158"/>
              <a:ext cx="24384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515" y="4326062"/>
              <a:ext cx="2254490" cy="2323246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9913" y="5227287"/>
              <a:ext cx="2254490" cy="142202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1311" y="4326061"/>
              <a:ext cx="2243634" cy="2323247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1852" y="5236550"/>
              <a:ext cx="2243634" cy="1412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98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画像の加算・減算</a:t>
            </a:r>
            <a:endParaRPr kumimoji="1" lang="ja-JP" altLang="en-US" sz="40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7105" y="1203679"/>
            <a:ext cx="11056484" cy="5296829"/>
          </a:xfrm>
        </p:spPr>
        <p:txBody>
          <a:bodyPr/>
          <a:lstStyle/>
          <a:p>
            <a:r>
              <a:rPr kumimoji="1" lang="en-US" altLang="ja-JP" dirty="0" smtClean="0"/>
              <a:t>ImageJ</a:t>
            </a:r>
            <a:r>
              <a:rPr kumimoji="1" lang="ja-JP" altLang="en-US" dirty="0" err="1" smtClean="0"/>
              <a:t>には</a:t>
            </a:r>
            <a:r>
              <a:rPr kumimoji="1" lang="ja-JP" altLang="en-US" dirty="0" smtClean="0"/>
              <a:t>画像の足し算・引き算を行なう機能が実装されている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b="1" dirty="0" smtClean="0">
                <a:solidFill>
                  <a:srgbClr val="C00000"/>
                </a:solidFill>
              </a:rPr>
              <a:t>実習</a:t>
            </a:r>
            <a:r>
              <a:rPr lang="en-US" altLang="ja-JP" dirty="0" smtClean="0">
                <a:solidFill>
                  <a:srgbClr val="C00000"/>
                </a:solidFill>
              </a:rPr>
              <a:t>: </a:t>
            </a:r>
            <a:r>
              <a:rPr lang="ja-JP" altLang="en-US" dirty="0" smtClean="0">
                <a:solidFill>
                  <a:srgbClr val="C00000"/>
                </a:solidFill>
              </a:rPr>
              <a:t>以下の手順で</a:t>
            </a:r>
            <a:r>
              <a:rPr lang="en-US" altLang="ja-JP" dirty="0" err="1" smtClean="0">
                <a:solidFill>
                  <a:srgbClr val="C00000"/>
                </a:solidFill>
              </a:rPr>
              <a:t>DoG</a:t>
            </a:r>
            <a:r>
              <a:rPr lang="ja-JP" altLang="en-US" dirty="0" smtClean="0">
                <a:solidFill>
                  <a:srgbClr val="C00000"/>
                </a:solidFill>
              </a:rPr>
              <a:t>を計算せよ</a:t>
            </a:r>
            <a:endParaRPr lang="en-US" altLang="ja-JP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/>
              <a:t>0. </a:t>
            </a:r>
            <a:r>
              <a:rPr lang="ja-JP" altLang="en-US" sz="2000" dirty="0" smtClean="0"/>
              <a:t>画像を読み込みグレースケール化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en-US" altLang="ja-JP" sz="2000" dirty="0" smtClean="0"/>
              <a:t>1. </a:t>
            </a:r>
            <a:r>
              <a:rPr kumimoji="1" lang="en-US" altLang="ja-JP" sz="2000" b="1" dirty="0" smtClean="0">
                <a:solidFill>
                  <a:srgbClr val="00B0F0"/>
                </a:solidFill>
              </a:rPr>
              <a:t>Menu &gt; image &gt; duplicate</a:t>
            </a:r>
            <a:r>
              <a:rPr kumimoji="1" lang="en-US" altLang="ja-JP" sz="2000" dirty="0" smtClean="0"/>
              <a:t>, ok</a:t>
            </a:r>
            <a:r>
              <a:rPr kumimoji="1" lang="ja-JP" altLang="en-US" sz="2000" dirty="0" smtClean="0"/>
              <a:t>を押して画像を複製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kumimoji="1" lang="en-US" altLang="ja-JP" sz="2000" dirty="0" smtClean="0"/>
              <a:t>2. </a:t>
            </a:r>
            <a:r>
              <a:rPr kumimoji="1" lang="ja-JP" altLang="en-US" sz="2000" dirty="0" smtClean="0"/>
              <a:t>二枚の画像に半径の異なるガウシアンフィルタをかける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3. </a:t>
            </a:r>
            <a:r>
              <a:rPr lang="en-US" altLang="ja-JP" sz="2000" b="1" dirty="0">
                <a:solidFill>
                  <a:srgbClr val="00B0F0"/>
                </a:solidFill>
              </a:rPr>
              <a:t>Menu &gt; image &gt; 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Image </a:t>
            </a:r>
            <a:r>
              <a:rPr lang="en-US" altLang="ja-JP" sz="2000" b="1" dirty="0" err="1" smtClean="0">
                <a:solidFill>
                  <a:srgbClr val="00B0F0"/>
                </a:solidFill>
              </a:rPr>
              <a:t>Culculater</a:t>
            </a:r>
            <a:r>
              <a:rPr lang="ja-JP" altLang="en-US" sz="2000" dirty="0" smtClean="0"/>
              <a:t>をクリック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4. </a:t>
            </a:r>
            <a:r>
              <a:rPr lang="ja-JP" altLang="en-US" sz="2000" dirty="0" smtClean="0"/>
              <a:t>ダイアログから画像と演算を選択し実行する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523648" y="3472056"/>
            <a:ext cx="11247438" cy="2994058"/>
            <a:chOff x="601692" y="2352112"/>
            <a:chExt cx="14967671" cy="39843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6178" y="2352112"/>
              <a:ext cx="3703185" cy="3945752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63" y="3887491"/>
              <a:ext cx="2880717" cy="2449002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92" y="3887491"/>
              <a:ext cx="2880717" cy="2449002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505" y="3905316"/>
              <a:ext cx="2972666" cy="2431176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2591730" y="518924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dirty="0" smtClean="0"/>
              <a:t>－</a:t>
            </a:r>
            <a:endParaRPr lang="ja-JP" altLang="en-US" sz="4800" dirty="0"/>
          </a:p>
        </p:txBody>
      </p:sp>
      <p:sp>
        <p:nvSpPr>
          <p:cNvPr id="10" name="正方形/長方形 9"/>
          <p:cNvSpPr/>
          <p:nvPr/>
        </p:nvSpPr>
        <p:spPr>
          <a:xfrm>
            <a:off x="5334930" y="518924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dirty="0" smtClean="0"/>
              <a:t>＝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32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04133" y="133350"/>
            <a:ext cx="8257452" cy="733270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3600" b="1" dirty="0" smtClean="0">
                <a:solidFill>
                  <a:srgbClr val="C00000"/>
                </a:solidFill>
              </a:rPr>
              <a:t>復習</a:t>
            </a:r>
            <a:r>
              <a:rPr kumimoji="1" lang="en-US" altLang="ja-JP" sz="3600" dirty="0" err="1" smtClean="0"/>
              <a:t>DoG</a:t>
            </a:r>
            <a:r>
              <a:rPr kumimoji="1" lang="en-US" altLang="ja-JP" sz="3600" dirty="0" smtClean="0"/>
              <a:t> : Difference of Gaussian</a:t>
            </a:r>
            <a:endParaRPr kumimoji="1" lang="ja-JP" altLang="en-US" sz="3600" dirty="0"/>
          </a:p>
        </p:txBody>
      </p:sp>
      <p:sp>
        <p:nvSpPr>
          <p:cNvPr id="4" name="正方形/長方形 3"/>
          <p:cNvSpPr/>
          <p:nvPr/>
        </p:nvSpPr>
        <p:spPr>
          <a:xfrm>
            <a:off x="7023597" y="985391"/>
            <a:ext cx="51684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スケールを考慮して特徴点を検出する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異なる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のガウシアンフィルタをかける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かした画像の差分を計算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spcBef>
                <a:spcPts val="6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ifference 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 </a:t>
            </a:r>
            <a:r>
              <a:rPr lang="en-US" altLang="ja-JP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aussian”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DoG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画像中で局所最大・最小点を発見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6832" y="7457807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aseline="-25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異なるスケールのガウシアンフィルタを適用</a:t>
            </a:r>
            <a:endParaRPr lang="en-US" altLang="ja-JP" sz="2400" baseline="-25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3072463" y="496333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060106" y="6031643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3072463" y="355466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3060106" y="4598259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3072463" y="2244851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3060106" y="3300800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3072463" y="798767"/>
            <a:ext cx="1322423" cy="955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3060106" y="1854716"/>
            <a:ext cx="1347137" cy="10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/>
        </p:nvSpPr>
        <p:spPr>
          <a:xfrm>
            <a:off x="4508500" y="5675527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1" name="円/楕円 40"/>
          <p:cNvSpPr/>
          <p:nvPr/>
        </p:nvSpPr>
        <p:spPr>
          <a:xfrm>
            <a:off x="4508500" y="424180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2" name="円/楕円 41"/>
          <p:cNvSpPr/>
          <p:nvPr/>
        </p:nvSpPr>
        <p:spPr>
          <a:xfrm>
            <a:off x="4508500" y="2944684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p:sp>
        <p:nvSpPr>
          <p:cNvPr id="43" name="円/楕円 42"/>
          <p:cNvSpPr/>
          <p:nvPr/>
        </p:nvSpPr>
        <p:spPr>
          <a:xfrm>
            <a:off x="4508500" y="1498600"/>
            <a:ext cx="5207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spc="20" dirty="0" smtClean="0">
                <a:ea typeface="MingLiU_HKSCS" panose="02020500000000000000" pitchFamily="18" charset="-120"/>
                <a:cs typeface="Arial Unicode MS" panose="020B0604020202020204" pitchFamily="50" charset="-128"/>
              </a:rPr>
              <a:t>－</a:t>
            </a:r>
            <a:endParaRPr kumimoji="1" lang="ja-JP" altLang="en-US" sz="4000" spc="20" dirty="0">
              <a:ea typeface="MingLiU_HKSCS" panose="02020500000000000000" pitchFamily="18" charset="-120"/>
              <a:cs typeface="Arial Unicode MS" panose="020B060402020202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319061" y="572083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5720834"/>
                <a:ext cx="1644040" cy="5910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19061" y="446353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4463534"/>
                <a:ext cx="1644040" cy="5910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19061" y="31109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3110984"/>
                <a:ext cx="1644040" cy="5910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319061" y="18536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1853684"/>
                <a:ext cx="1644040" cy="5910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319061" y="405884"/>
                <a:ext cx="1644040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61" y="405884"/>
                <a:ext cx="1644040" cy="591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グループ化 54"/>
          <p:cNvGrpSpPr/>
          <p:nvPr/>
        </p:nvGrpSpPr>
        <p:grpSpPr>
          <a:xfrm>
            <a:off x="1870076" y="109239"/>
            <a:ext cx="1700439" cy="6690705"/>
            <a:chOff x="-5343525" y="-4914900"/>
            <a:chExt cx="4667250" cy="18364200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-4914900"/>
              <a:ext cx="4667250" cy="3505200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9944100"/>
              <a:ext cx="4667250" cy="3505200"/>
            </a:xfrm>
            <a:prstGeom prst="rect">
              <a:avLst/>
            </a:prstGeom>
          </p:spPr>
        </p:pic>
        <p:pic>
          <p:nvPicPr>
            <p:cNvPr id="52" name="図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6229350"/>
              <a:ext cx="4667250" cy="3505200"/>
            </a:xfrm>
            <a:prstGeom prst="rect">
              <a:avLst/>
            </a:prstGeom>
          </p:spPr>
        </p:pic>
        <p:pic>
          <p:nvPicPr>
            <p:cNvPr id="53" name="図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2514600"/>
              <a:ext cx="4667250" cy="3505200"/>
            </a:xfrm>
            <a:prstGeom prst="rect">
              <a:avLst/>
            </a:prstGeom>
          </p:spPr>
        </p:pic>
        <p:pic>
          <p:nvPicPr>
            <p:cNvPr id="54" name="図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43525" y="-1200150"/>
              <a:ext cx="4667250" cy="3505200"/>
            </a:xfrm>
            <a:prstGeom prst="rect">
              <a:avLst/>
            </a:prstGeom>
          </p:spPr>
        </p:pic>
      </p:grpSp>
      <p:grpSp>
        <p:nvGrpSpPr>
          <p:cNvPr id="64" name="グループ化 63"/>
          <p:cNvGrpSpPr/>
          <p:nvPr/>
        </p:nvGrpSpPr>
        <p:grpSpPr>
          <a:xfrm>
            <a:off x="5128352" y="1136821"/>
            <a:ext cx="1704967" cy="5664030"/>
            <a:chOff x="16809547" y="-4630482"/>
            <a:chExt cx="4667250" cy="15504959"/>
          </a:xfrm>
        </p:grpSpPr>
        <p:pic>
          <p:nvPicPr>
            <p:cNvPr id="60" name="図 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-4630482"/>
              <a:ext cx="4667250" cy="3505200"/>
            </a:xfrm>
            <a:prstGeom prst="rect">
              <a:avLst/>
            </a:prstGeom>
          </p:spPr>
        </p:pic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7369277"/>
              <a:ext cx="4667250" cy="3505200"/>
            </a:xfrm>
            <a:prstGeom prst="rect">
              <a:avLst/>
            </a:prstGeom>
          </p:spPr>
        </p:pic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3369356"/>
              <a:ext cx="4667250" cy="3505200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547" y="-630563"/>
              <a:ext cx="4667250" cy="3505200"/>
            </a:xfrm>
            <a:prstGeom prst="rect">
              <a:avLst/>
            </a:prstGeom>
          </p:spPr>
        </p:pic>
      </p:grpSp>
      <p:grpSp>
        <p:nvGrpSpPr>
          <p:cNvPr id="187" name="グループ化 186"/>
          <p:cNvGrpSpPr/>
          <p:nvPr/>
        </p:nvGrpSpPr>
        <p:grpSpPr>
          <a:xfrm>
            <a:off x="7454930" y="3050482"/>
            <a:ext cx="1555720" cy="1549557"/>
            <a:chOff x="7797830" y="3050482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68" name="正方形/長方形 167"/>
            <p:cNvSpPr/>
            <p:nvPr/>
          </p:nvSpPr>
          <p:spPr>
            <a:xfrm>
              <a:off x="7981950" y="3419475"/>
              <a:ext cx="564356" cy="5643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6" name="グループ化 65"/>
            <p:cNvGrpSpPr/>
            <p:nvPr/>
          </p:nvGrpSpPr>
          <p:grpSpPr>
            <a:xfrm>
              <a:off x="7797830" y="3050482"/>
              <a:ext cx="1309099" cy="1303913"/>
              <a:chOff x="1003300" y="3915259"/>
              <a:chExt cx="1819651" cy="1812442"/>
            </a:xfrm>
          </p:grpSpPr>
          <p:sp>
            <p:nvSpPr>
              <p:cNvPr id="67" name="正方形/長方形 66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8" name="グループ化 67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76" name="直線コネクタ 75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コネクタ 80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グループ化 68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70" name="直線コネクタ 69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6" name="グループ化 185"/>
          <p:cNvGrpSpPr/>
          <p:nvPr/>
        </p:nvGrpSpPr>
        <p:grpSpPr>
          <a:xfrm>
            <a:off x="7454930" y="4189569"/>
            <a:ext cx="1555720" cy="1549557"/>
            <a:chOff x="7797830" y="4471509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32" name="正方形/長方形 131"/>
            <p:cNvSpPr/>
            <p:nvPr/>
          </p:nvSpPr>
          <p:spPr>
            <a:xfrm>
              <a:off x="7981950" y="4838700"/>
              <a:ext cx="571500" cy="5715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67688" y="5029200"/>
              <a:ext cx="190500" cy="190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2" name="グループ化 81"/>
            <p:cNvGrpSpPr/>
            <p:nvPr/>
          </p:nvGrpSpPr>
          <p:grpSpPr>
            <a:xfrm>
              <a:off x="7797830" y="4471509"/>
              <a:ext cx="1309099" cy="1303913"/>
              <a:chOff x="1003300" y="3915259"/>
              <a:chExt cx="1819651" cy="1812442"/>
            </a:xfrm>
          </p:grpSpPr>
          <p:sp>
            <p:nvSpPr>
              <p:cNvPr id="83" name="正方形/長方形 82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4" name="グループ化 83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92" name="直線コネクタ 91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コネクタ 92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コネクタ 93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コネクタ 94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コネクタ 95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コネクタ 96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グループ化 84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86" name="直線コネクタ 85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コネクタ 86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コネクタ 87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コネクタ 88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コネクタ 89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コネクタ 90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グループ化 184"/>
          <p:cNvGrpSpPr/>
          <p:nvPr/>
        </p:nvGrpSpPr>
        <p:grpSpPr>
          <a:xfrm>
            <a:off x="7454930" y="5400943"/>
            <a:ext cx="1555720" cy="1549557"/>
            <a:chOff x="7797830" y="5941963"/>
            <a:chExt cx="1309099" cy="1303913"/>
          </a:xfrm>
          <a:scene3d>
            <a:camera prst="isometricOffAxis1Top">
              <a:rot lat="18600000" lon="19200000" rev="2400000"/>
            </a:camera>
            <a:lightRig rig="threePt" dir="t"/>
          </a:scene3d>
        </p:grpSpPr>
        <p:sp>
          <p:nvSpPr>
            <p:cNvPr id="133" name="正方形/長方形 132"/>
            <p:cNvSpPr/>
            <p:nvPr/>
          </p:nvSpPr>
          <p:spPr>
            <a:xfrm>
              <a:off x="7981950" y="6305550"/>
              <a:ext cx="565150" cy="565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8" name="グループ化 97"/>
            <p:cNvGrpSpPr/>
            <p:nvPr/>
          </p:nvGrpSpPr>
          <p:grpSpPr>
            <a:xfrm>
              <a:off x="7797830" y="5941963"/>
              <a:ext cx="1309099" cy="1303913"/>
              <a:chOff x="1003300" y="3915259"/>
              <a:chExt cx="1819651" cy="1812442"/>
            </a:xfrm>
          </p:grpSpPr>
          <p:sp>
            <p:nvSpPr>
              <p:cNvPr id="99" name="正方形/長方形 98"/>
              <p:cNvSpPr/>
              <p:nvPr/>
            </p:nvSpPr>
            <p:spPr>
              <a:xfrm>
                <a:off x="1003300" y="3915259"/>
                <a:ext cx="1809749" cy="1812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0" name="グループ化 99"/>
              <p:cNvGrpSpPr/>
              <p:nvPr/>
            </p:nvGrpSpPr>
            <p:grpSpPr>
              <a:xfrm>
                <a:off x="1260475" y="3915259"/>
                <a:ext cx="1308100" cy="1812442"/>
                <a:chOff x="1260475" y="3915258"/>
                <a:chExt cx="1308100" cy="1893053"/>
              </a:xfrm>
            </p:grpSpPr>
            <p:cxnSp>
              <p:nvCxnSpPr>
                <p:cNvPr id="108" name="直線コネクタ 107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コネクタ 108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コネクタ 111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グループ化 100"/>
              <p:cNvGrpSpPr/>
              <p:nvPr/>
            </p:nvGrpSpPr>
            <p:grpSpPr>
              <a:xfrm rot="5400000">
                <a:off x="1262250" y="3910685"/>
                <a:ext cx="1308100" cy="1813302"/>
                <a:chOff x="1260475" y="3915258"/>
                <a:chExt cx="1308100" cy="1893053"/>
              </a:xfrm>
            </p:grpSpPr>
            <p:cxnSp>
              <p:nvCxnSpPr>
                <p:cNvPr id="102" name="直線コネクタ 101"/>
                <p:cNvCxnSpPr/>
                <p:nvPr/>
              </p:nvCxnSpPr>
              <p:spPr>
                <a:xfrm>
                  <a:off x="178371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コネクタ 102"/>
                <p:cNvCxnSpPr/>
                <p:nvPr/>
              </p:nvCxnSpPr>
              <p:spPr>
                <a:xfrm>
                  <a:off x="25685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コネクタ 103"/>
                <p:cNvCxnSpPr/>
                <p:nvPr/>
              </p:nvCxnSpPr>
              <p:spPr>
                <a:xfrm>
                  <a:off x="230695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コネクタ 104"/>
                <p:cNvCxnSpPr/>
                <p:nvPr/>
              </p:nvCxnSpPr>
              <p:spPr>
                <a:xfrm>
                  <a:off x="204533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コネクタ 105"/>
                <p:cNvCxnSpPr/>
                <p:nvPr/>
              </p:nvCxnSpPr>
              <p:spPr>
                <a:xfrm>
                  <a:off x="152209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コネクタ 106"/>
                <p:cNvCxnSpPr/>
                <p:nvPr/>
              </p:nvCxnSpPr>
              <p:spPr>
                <a:xfrm>
                  <a:off x="1260475" y="3915258"/>
                  <a:ext cx="0" cy="18930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0" name="正方形/長方形 189"/>
          <p:cNvSpPr/>
          <p:nvPr/>
        </p:nvSpPr>
        <p:spPr>
          <a:xfrm>
            <a:off x="9315449" y="4436244"/>
            <a:ext cx="2876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注目画素（赤）の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次元的な隣接画素（黄色）を考慮して局所最大・最小かどうかを判断する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9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27820"/>
            <a:ext cx="8229600" cy="570271"/>
          </a:xfrm>
        </p:spPr>
        <p:txBody>
          <a:bodyPr>
            <a:noAutofit/>
          </a:bodyPr>
          <a:lstStyle/>
          <a:p>
            <a:r>
              <a:rPr lang="ja-JP" altLang="en-US" sz="2800" b="1" dirty="0"/>
              <a:t>画像の加算・減算</a:t>
            </a:r>
            <a:endParaRPr lang="ja-JP" altLang="en-US" sz="28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806" y="1009789"/>
            <a:ext cx="8957194" cy="199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0.</a:t>
            </a:r>
            <a:r>
              <a:rPr lang="ja-JP" altLang="en-US" sz="1800" dirty="0"/>
              <a:t>  </a:t>
            </a:r>
            <a:r>
              <a:rPr lang="en-US" altLang="ja-JP" sz="1800" dirty="0"/>
              <a:t>2</a:t>
            </a:r>
            <a:r>
              <a:rPr lang="ja-JP" altLang="en-US" sz="1800" dirty="0"/>
              <a:t>枚の同じサイズのグレースケール画像を読み込む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     -</a:t>
            </a:r>
            <a:r>
              <a:rPr lang="ja-JP" altLang="en-US" sz="1800" dirty="0"/>
              <a:t> 例えば</a:t>
            </a:r>
            <a:r>
              <a:rPr lang="en-US" altLang="ja-JP" sz="1800" dirty="0"/>
              <a:t>…</a:t>
            </a:r>
          </a:p>
          <a:p>
            <a:pPr marL="0" indent="0">
              <a:buNone/>
            </a:pPr>
            <a:r>
              <a:rPr lang="en-US" altLang="ja-JP" sz="1800" dirty="0"/>
              <a:t>     - </a:t>
            </a:r>
            <a:r>
              <a:rPr lang="ja-JP" altLang="en-US" sz="1800" dirty="0"/>
              <a:t>画像を読み込み</a:t>
            </a:r>
            <a:r>
              <a:rPr lang="en-US" altLang="ja-JP" sz="1800" dirty="0"/>
              <a:t>『</a:t>
            </a:r>
            <a:r>
              <a:rPr lang="en-US" altLang="ja-JP" sz="1800" dirty="0">
                <a:solidFill>
                  <a:srgbClr val="0000FF"/>
                </a:solidFill>
              </a:rPr>
              <a:t>menu &gt; Image &gt; Duplicate</a:t>
            </a:r>
            <a:r>
              <a:rPr lang="en-US" altLang="ja-JP" sz="1800" dirty="0"/>
              <a:t>』</a:t>
            </a:r>
            <a:r>
              <a:rPr lang="ja-JP" altLang="en-US" sz="1800" dirty="0"/>
              <a:t>で複製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     - </a:t>
            </a:r>
            <a:r>
              <a:rPr lang="ja-JP" altLang="en-US" sz="1800" dirty="0"/>
              <a:t>片方に</a:t>
            </a:r>
            <a:r>
              <a:rPr lang="en-US" altLang="ja-JP" sz="1800" dirty="0"/>
              <a:t>『erosion』,</a:t>
            </a:r>
            <a:r>
              <a:rPr lang="ja-JP" altLang="en-US" sz="1800" dirty="0"/>
              <a:t>もう一方に</a:t>
            </a:r>
            <a:r>
              <a:rPr lang="en-US" altLang="ja-JP" sz="1800" dirty="0"/>
              <a:t>『dilation』</a:t>
            </a:r>
            <a:r>
              <a:rPr lang="ja-JP" altLang="en-US" sz="1800" dirty="0"/>
              <a:t>をかける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1.  『</a:t>
            </a:r>
            <a:r>
              <a:rPr lang="en-US" altLang="ja-JP" sz="1800" dirty="0">
                <a:solidFill>
                  <a:srgbClr val="0000FF"/>
                </a:solidFill>
              </a:rPr>
              <a:t>menu &gt; Process &gt; Calculator Plus</a:t>
            </a:r>
            <a:r>
              <a:rPr lang="en-US" altLang="ja-JP" sz="1800" dirty="0"/>
              <a:t>』</a:t>
            </a:r>
            <a:r>
              <a:rPr lang="ja-JP" altLang="en-US" sz="1800" dirty="0"/>
              <a:t> を起動し </a:t>
            </a:r>
            <a:r>
              <a:rPr lang="en-US" altLang="ja-JP" sz="1800" dirty="0"/>
              <a:t>Operation</a:t>
            </a:r>
            <a:r>
              <a:rPr lang="ja-JP" altLang="en-US" sz="1800" dirty="0"/>
              <a:t>を指定し</a:t>
            </a:r>
            <a:r>
              <a:rPr lang="en-US" altLang="ja-JP" sz="1800" dirty="0"/>
              <a:t>『ok』</a:t>
            </a:r>
            <a:r>
              <a:rPr lang="ja-JP" altLang="en-US" sz="1800" dirty="0"/>
              <a:t> </a:t>
            </a:r>
            <a:endParaRPr lang="en-US" altLang="ja-JP" sz="1800" dirty="0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7" y="3728248"/>
            <a:ext cx="1462714" cy="161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818937"/>
            <a:ext cx="1582737" cy="174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4836447"/>
            <a:ext cx="1582737" cy="174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782798" y="648969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erosion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767570" y="4478139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dilation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4" y="3690269"/>
            <a:ext cx="2216462" cy="210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4" y="3394196"/>
            <a:ext cx="22764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700602" y="332093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61002" y="410880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6636545" y="3505603"/>
            <a:ext cx="185737" cy="4996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158039" y="4293473"/>
            <a:ext cx="3262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 flipV="1">
            <a:off x="6579394" y="4612483"/>
            <a:ext cx="163116" cy="17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669204" y="4612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演算</a:t>
            </a:r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9533582" y="127820"/>
            <a:ext cx="1134419" cy="570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Skip?</a:t>
            </a:r>
            <a:endParaRPr lang="ja-JP" altLang="en-US" sz="2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5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1260076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 </a:t>
            </a:r>
            <a:r>
              <a:rPr lang="en-US" altLang="ja-JP" sz="4000" dirty="0" smtClean="0"/>
              <a:t>: ImageJ </a:t>
            </a:r>
            <a:r>
              <a:rPr lang="ja-JP" altLang="en-US" sz="4000" dirty="0" smtClean="0"/>
              <a:t>を用いた画像処理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11260076" cy="5296829"/>
          </a:xfrm>
        </p:spPr>
        <p:txBody>
          <a:bodyPr/>
          <a:lstStyle/>
          <a:p>
            <a:r>
              <a:rPr kumimoji="1" lang="en-US" altLang="ja-JP" dirty="0" smtClean="0"/>
              <a:t>ImageJ</a:t>
            </a:r>
            <a:r>
              <a:rPr kumimoji="1" lang="ja-JP" altLang="en-US" dirty="0" smtClean="0"/>
              <a:t>を用いて講義内で紹介した手法の幾つかを実際に体験した</a:t>
            </a:r>
            <a:endParaRPr kumimoji="1" lang="en-US" altLang="ja-JP" dirty="0" smtClean="0"/>
          </a:p>
          <a:p>
            <a:r>
              <a:rPr lang="ja-JP" altLang="en-US" dirty="0"/>
              <a:t>講義で紹介した手法は</a:t>
            </a:r>
            <a:r>
              <a:rPr lang="en-US" altLang="ja-JP" dirty="0" smtClean="0"/>
              <a:t>『</a:t>
            </a:r>
            <a:r>
              <a:rPr lang="ja-JP" altLang="en-US" dirty="0" smtClean="0"/>
              <a:t>比較的</a:t>
            </a:r>
            <a:r>
              <a:rPr lang="ja-JP" altLang="en-US" dirty="0"/>
              <a:t>簡単に利用</a:t>
            </a:r>
            <a:r>
              <a:rPr lang="ja-JP" altLang="en-US" dirty="0" smtClean="0"/>
              <a:t>できる</a:t>
            </a:r>
            <a:r>
              <a:rPr lang="en-US" altLang="ja-JP" dirty="0" smtClean="0"/>
              <a:t>』</a:t>
            </a:r>
            <a:r>
              <a:rPr lang="ja-JP" altLang="en-US" dirty="0" smtClean="0"/>
              <a:t>ことや</a:t>
            </a:r>
            <a:r>
              <a:rPr lang="en-US" altLang="ja-JP" dirty="0" smtClean="0"/>
              <a:t>『</a:t>
            </a:r>
            <a:r>
              <a:rPr lang="ja-JP" altLang="en-US" dirty="0" smtClean="0"/>
              <a:t>知らないうちに使っている</a:t>
            </a:r>
            <a:r>
              <a:rPr lang="en-US" altLang="ja-JP" dirty="0" smtClean="0"/>
              <a:t>』</a:t>
            </a:r>
            <a:r>
              <a:rPr lang="ja-JP" altLang="en-US" dirty="0" smtClean="0"/>
              <a:t>こと，を体験を通して知ってほしい</a:t>
            </a:r>
            <a:endParaRPr kumimoji="1" lang="en-US" altLang="ja-JP" dirty="0" smtClean="0"/>
          </a:p>
          <a:p>
            <a:r>
              <a:rPr lang="ja-JP" altLang="en-US" dirty="0" smtClean="0"/>
              <a:t>画像処理を</a:t>
            </a:r>
            <a:r>
              <a:rPr lang="ja-JP" altLang="en-US" dirty="0"/>
              <a:t>取り扱</a:t>
            </a:r>
            <a:r>
              <a:rPr lang="ja-JP" altLang="en-US" dirty="0" smtClean="0"/>
              <a:t>う</a:t>
            </a:r>
            <a:r>
              <a:rPr kumimoji="1" lang="ja-JP" altLang="en-US" dirty="0" smtClean="0"/>
              <a:t>研究室では，新しい画像処理ツールの開発や，画像処理手法の新しい応用法について研究開発している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5433" y="4678080"/>
            <a:ext cx="9004852" cy="21799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89858" y="3785677"/>
            <a:ext cx="2172930" cy="6578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画像取得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多様な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Imaging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右矢印 5"/>
          <p:cNvSpPr/>
          <p:nvPr/>
        </p:nvSpPr>
        <p:spPr>
          <a:xfrm rot="5400000">
            <a:off x="2271536" y="4384877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3454261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32312" y="64886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9" name="右矢印 8"/>
          <p:cNvSpPr/>
          <p:nvPr/>
        </p:nvSpPr>
        <p:spPr>
          <a:xfrm>
            <a:off x="5806643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58833" y="648866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前処理（背景除去）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51448" y="64886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536647" y="64886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非連結領域解析</a:t>
            </a:r>
          </a:p>
        </p:txBody>
      </p:sp>
      <p:sp>
        <p:nvSpPr>
          <p:cNvPr id="13" name="右矢印 12"/>
          <p:cNvSpPr/>
          <p:nvPr/>
        </p:nvSpPr>
        <p:spPr>
          <a:xfrm>
            <a:off x="8159025" y="5489545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72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54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36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15" y="4852016"/>
            <a:ext cx="1612571" cy="165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272" y="3701851"/>
            <a:ext cx="860352" cy="117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右矢印 18"/>
          <p:cNvSpPr/>
          <p:nvPr/>
        </p:nvSpPr>
        <p:spPr>
          <a:xfrm rot="16200000">
            <a:off x="9242566" y="4384878"/>
            <a:ext cx="4095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720877" y="3785677"/>
            <a:ext cx="1495839" cy="6578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統計データ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803692" y="4370589"/>
            <a:ext cx="2172930" cy="3289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画像解析の例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56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162568"/>
            <a:ext cx="11708780" cy="733270"/>
          </a:xfrm>
        </p:spPr>
        <p:txBody>
          <a:bodyPr/>
          <a:lstStyle/>
          <a:p>
            <a:r>
              <a:rPr kumimoji="1" lang="ja-JP" altLang="en-US" dirty="0" smtClean="0"/>
              <a:t>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2179674"/>
            <a:ext cx="11708780" cy="1329069"/>
          </a:xfrm>
        </p:spPr>
        <p:txBody>
          <a:bodyPr/>
          <a:lstStyle/>
          <a:p>
            <a:r>
              <a:rPr lang="ja-JP" altLang="en-US" dirty="0"/>
              <a:t>時間</a:t>
            </a:r>
            <a:r>
              <a:rPr lang="ja-JP" altLang="en-US" dirty="0" smtClean="0"/>
              <a:t>のある</a:t>
            </a:r>
            <a:r>
              <a:rPr lang="ja-JP" altLang="en-US" dirty="0"/>
              <a:t>人</a:t>
            </a:r>
            <a:r>
              <a:rPr lang="ja-JP" altLang="en-US" dirty="0" smtClean="0"/>
              <a:t>はやってみてください</a:t>
            </a:r>
            <a:endParaRPr lang="en-US" altLang="ja-JP" dirty="0" smtClean="0"/>
          </a:p>
          <a:p>
            <a:r>
              <a:rPr kumimoji="1" lang="ja-JP" altLang="en-US" dirty="0" smtClean="0"/>
              <a:t>講義中に回答を紹介します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500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課題</a:t>
            </a:r>
            <a:r>
              <a:rPr lang="en-US" altLang="ja-JP" sz="4000" dirty="0"/>
              <a:t>1: </a:t>
            </a:r>
            <a:r>
              <a:rPr lang="ja-JP" altLang="en-US" sz="4000" dirty="0"/>
              <a:t>以下の線形フィルタを設計せよ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324101" y="1753871"/>
            <a:ext cx="4563543" cy="1702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次の機能を持つ線形フィルタを設計しそれが動く理由を簡潔（</a:t>
            </a:r>
            <a:r>
              <a:rPr lang="en-US" altLang="ja-JP" sz="1800" dirty="0"/>
              <a:t>1</a:t>
            </a:r>
            <a:r>
              <a:rPr lang="ja-JP" altLang="en-US" sz="1800" dirty="0"/>
              <a:t>行程度）に述べよ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+ </a:t>
            </a:r>
            <a:r>
              <a:rPr lang="ja-JP" altLang="en-US" sz="1800" dirty="0"/>
              <a:t>カーネル係数と理由を回答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+ </a:t>
            </a:r>
            <a:r>
              <a:rPr lang="ja-JP" altLang="en-US" sz="1800" dirty="0"/>
              <a:t>例題を参考に</a:t>
            </a:r>
            <a:endParaRPr lang="en-US" altLang="ja-JP" sz="1800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8291746" y="2386929"/>
            <a:ext cx="1645213" cy="66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1orig.jpg</a:t>
            </a:r>
            <a:endParaRPr lang="ja-JP" altLang="en-US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Picture 3" descr="C:\Users\takashi\Desktop\1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943" y="1395332"/>
            <a:ext cx="1464452" cy="22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2096866" y="6467893"/>
            <a:ext cx="2801266" cy="66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横方向エッジ検出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5331066" y="6467893"/>
            <a:ext cx="2416469" cy="676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1_1)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斜めエッジ検出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8652254" y="6467893"/>
            <a:ext cx="1463421" cy="4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1_2)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Picture 4" descr="C:\Users\takashi\Desktop\1_exampl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43" y="4165900"/>
            <a:ext cx="1467485" cy="22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takashi\Desktop\レポート課題\1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558" y="4165901"/>
            <a:ext cx="1467485" cy="22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takashi\Desktop\レポート課題\1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254" y="4172158"/>
            <a:ext cx="1463421" cy="22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2115288" y="4694463"/>
            <a:ext cx="907995" cy="120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0  0  0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-5  0  5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0  0  0</a:t>
            </a:r>
          </a:p>
        </p:txBody>
      </p:sp>
    </p:spTree>
    <p:extLst>
      <p:ext uri="{BB962C8B-B14F-4D97-AF65-F5344CB8AC3E}">
        <p14:creationId xmlns:p14="http://schemas.microsoft.com/office/powerpoint/2010/main" val="66441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課題</a:t>
            </a:r>
            <a:r>
              <a:rPr lang="en-US" altLang="ja-JP" sz="4000" dirty="0" smtClean="0"/>
              <a:t>2:</a:t>
            </a:r>
            <a:r>
              <a:rPr lang="ja-JP" altLang="en-US" sz="4000" dirty="0"/>
              <a:t>ノイズ除去をせよ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249136" y="5092705"/>
            <a:ext cx="4246336" cy="822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課題</a:t>
            </a:r>
            <a:r>
              <a:rPr lang="en-US" altLang="ja-JP" sz="1800" b="1" dirty="0"/>
              <a:t>2-1.</a:t>
            </a:r>
            <a:r>
              <a:rPr lang="en-US" altLang="ja-JP" sz="1800" dirty="0"/>
              <a:t> </a:t>
            </a:r>
            <a:r>
              <a:rPr lang="ja-JP" altLang="en-US" sz="1800" dirty="0"/>
              <a:t>ノイズ画像に何らかの</a:t>
            </a:r>
            <a:r>
              <a:rPr lang="en-US" altLang="ja-JP" sz="1800" dirty="0"/>
              <a:t>Filter</a:t>
            </a:r>
            <a:r>
              <a:rPr lang="ja-JP" altLang="en-US" sz="1800" dirty="0"/>
              <a:t>をかけ、元の画像に近づけよ．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ja-JP" altLang="en-US" sz="1800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6209575" y="5727705"/>
            <a:ext cx="4481104" cy="1130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課題</a:t>
            </a:r>
            <a:r>
              <a:rPr lang="en-US" altLang="ja-JP" sz="18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2-2.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人物画像 に何らかの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を掛け、あらを消せ．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（自分の顔画像でもやってみてください）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Picture 2" descr="C:\Users\takashi\Desktop\レポート課題\2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13" y="1648273"/>
            <a:ext cx="16820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49" y="3976183"/>
            <a:ext cx="17716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takashi\Desktop\レポート課題\2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35443" r="18621" b="45148"/>
          <a:stretch/>
        </p:blipFill>
        <p:spPr bwMode="auto">
          <a:xfrm>
            <a:off x="6732815" y="3979993"/>
            <a:ext cx="161798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8228874" y="2311213"/>
            <a:ext cx="464820" cy="518160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8091714" y="4673413"/>
            <a:ext cx="5334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6" descr="C:\Users\takashi\Desktop\レポート課題\2_1orig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2433133"/>
            <a:ext cx="225552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takashi\Desktop\レポート課題\2_1noise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1" y="2425513"/>
            <a:ext cx="2255520" cy="22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矢印 12"/>
          <p:cNvSpPr/>
          <p:nvPr/>
        </p:nvSpPr>
        <p:spPr>
          <a:xfrm>
            <a:off x="3092631" y="3339913"/>
            <a:ext cx="5334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524127" y="4664007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2_1noise.bmp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9103152" y="3513387"/>
            <a:ext cx="1336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2_2trgt.jpg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46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目的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3"/>
            <a:ext cx="11049619" cy="131710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本講義で解説した画像処理手法を体験</a:t>
            </a:r>
            <a:r>
              <a:rPr lang="ja-JP" altLang="en-US" sz="2400" dirty="0" smtClean="0"/>
              <a:t>する</a:t>
            </a:r>
            <a:endParaRPr lang="en-US" altLang="ja-JP" sz="2400" dirty="0" smtClean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97881" y="3734401"/>
            <a:ext cx="11049619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600" dirty="0" smtClean="0"/>
              <a:t>準備 </a:t>
            </a:r>
            <a:r>
              <a:rPr lang="en-US" altLang="ja-JP" sz="3600" dirty="0" smtClean="0"/>
              <a:t>: ImageJ</a:t>
            </a:r>
            <a:r>
              <a:rPr lang="ja-JP" altLang="en-US" sz="3600" dirty="0" smtClean="0"/>
              <a:t>のインストール</a:t>
            </a:r>
            <a:endParaRPr lang="ja-JP" altLang="en-US" sz="36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97881" y="4712998"/>
            <a:ext cx="11049619" cy="1317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Fiji-win64.zip</a:t>
            </a:r>
            <a:r>
              <a:rPr lang="ja-JP" altLang="en-US" sz="2400" dirty="0" smtClean="0"/>
              <a:t>をダウンロード</a:t>
            </a:r>
            <a:endParaRPr lang="en-US" altLang="ja-JP" sz="2400" dirty="0" smtClean="0"/>
          </a:p>
          <a:p>
            <a:r>
              <a:rPr lang="en-US" altLang="ja-JP" sz="2400" dirty="0" smtClean="0"/>
              <a:t>Zip</a:t>
            </a:r>
            <a:r>
              <a:rPr lang="ja-JP" altLang="en-US" sz="2400" dirty="0" smtClean="0"/>
              <a:t>を展開し</a:t>
            </a:r>
            <a:r>
              <a:rPr lang="en-US" altLang="ja-JP" sz="2400" dirty="0" smtClean="0"/>
              <a:t>ImageJ-win64.exe</a:t>
            </a:r>
            <a:r>
              <a:rPr lang="ja-JP" altLang="en-US" sz="2400" dirty="0" smtClean="0"/>
              <a:t>をダブルクリック</a:t>
            </a:r>
            <a:endParaRPr lang="en-US" altLang="ja-JP" sz="2400" dirty="0" smtClean="0"/>
          </a:p>
          <a:p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7124" y="292555"/>
            <a:ext cx="11172990" cy="733270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課題</a:t>
            </a:r>
            <a:r>
              <a:rPr lang="en-US" altLang="ja-JP" sz="4000" dirty="0"/>
              <a:t>3: </a:t>
            </a:r>
            <a:r>
              <a:rPr lang="ja-JP" altLang="en-US" sz="4000" dirty="0"/>
              <a:t>種の数を数えよ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15589" y="1233897"/>
            <a:ext cx="8229600" cy="840921"/>
          </a:xfrm>
        </p:spPr>
        <p:txBody>
          <a:bodyPr>
            <a:normAutofit fontScale="92500"/>
          </a:bodyPr>
          <a:lstStyle/>
          <a:p>
            <a:r>
              <a:rPr lang="ja-JP" altLang="en-US" sz="2400" dirty="0"/>
              <a:t>以下の三枚の画像にある種の数を</a:t>
            </a:r>
            <a:r>
              <a:rPr lang="en-US" altLang="ja-JP" sz="2400" dirty="0"/>
              <a:t>Image-J</a:t>
            </a:r>
            <a:r>
              <a:rPr lang="ja-JP" altLang="en-US" sz="2400" dirty="0"/>
              <a:t>を利用して数え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400" dirty="0"/>
              <a:t>　  その数と利用した処理の流れを回答せよ</a:t>
            </a:r>
            <a:endParaRPr lang="en-US" altLang="ja-JP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28901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3_1.jpg</a:t>
            </a:r>
          </a:p>
        </p:txBody>
      </p:sp>
      <p:pic>
        <p:nvPicPr>
          <p:cNvPr id="6" name="Picture 3" descr="C:\Users\takashi\Desktop\レポート課題\3_1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98" y="2582902"/>
            <a:ext cx="3149133" cy="23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450786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3_3.jpg</a:t>
            </a:r>
          </a:p>
        </p:txBody>
      </p:sp>
      <p:pic>
        <p:nvPicPr>
          <p:cNvPr id="8" name="Picture 4" descr="C:\Users\takashi\Desktop\3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4" y="2594424"/>
            <a:ext cx="2935606" cy="23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takashi\Desktop\DSC_41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97" y="2575561"/>
            <a:ext cx="2292810" cy="23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456126" y="4988559"/>
            <a:ext cx="99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3_2.jpg</a:t>
            </a:r>
          </a:p>
        </p:txBody>
      </p:sp>
      <p:sp>
        <p:nvSpPr>
          <p:cNvPr id="11" name="コンテンツ プレースホルダー 3"/>
          <p:cNvSpPr txBox="1">
            <a:spLocks/>
          </p:cNvSpPr>
          <p:nvPr/>
        </p:nvSpPr>
        <p:spPr>
          <a:xfrm>
            <a:off x="1956889" y="5638801"/>
            <a:ext cx="8229600" cy="11223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うまくパラメータを調整すると正解しますが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数が確実にあっている必要はありません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数え間違いが生じる場合にはその原因を考察してください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3624" y="365126"/>
            <a:ext cx="11708780" cy="733270"/>
          </a:xfrm>
        </p:spPr>
        <p:txBody>
          <a:bodyPr/>
          <a:lstStyle/>
          <a:p>
            <a:r>
              <a:rPr lang="en-US" altLang="ja-JP" b="1" dirty="0"/>
              <a:t>Image-J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3624" y="1343722"/>
            <a:ext cx="11708780" cy="5296829"/>
          </a:xfrm>
        </p:spPr>
        <p:txBody>
          <a:bodyPr/>
          <a:lstStyle/>
          <a:p>
            <a:r>
              <a:rPr lang="en-US" altLang="ja-JP" sz="2400" dirty="0"/>
              <a:t>NIH(</a:t>
            </a:r>
            <a:r>
              <a:rPr lang="ja-JP" altLang="en-US" sz="2400" dirty="0"/>
              <a:t>アメリカ国立衛生研究所</a:t>
            </a:r>
            <a:r>
              <a:rPr lang="en-US" altLang="ja-JP" sz="2400" dirty="0"/>
              <a:t>)</a:t>
            </a:r>
            <a:r>
              <a:rPr lang="ja-JP" altLang="en-US" sz="2400" dirty="0"/>
              <a:t>が開発した画像解析ソフトウエア</a:t>
            </a:r>
            <a:endParaRPr lang="en-US" altLang="ja-JP" sz="2400" dirty="0"/>
          </a:p>
          <a:p>
            <a:pPr lvl="1"/>
            <a:r>
              <a:rPr lang="en-US" altLang="ja-JP" sz="2000" dirty="0"/>
              <a:t>Java</a:t>
            </a:r>
          </a:p>
          <a:p>
            <a:pPr lvl="1"/>
            <a:r>
              <a:rPr lang="en-US" altLang="ja-JP" sz="2000" dirty="0"/>
              <a:t>Windows/Mac/Linux</a:t>
            </a:r>
          </a:p>
          <a:p>
            <a:pPr lvl="1"/>
            <a:r>
              <a:rPr lang="en-US" altLang="ja-JP" sz="2000" dirty="0"/>
              <a:t>Open source</a:t>
            </a:r>
          </a:p>
          <a:p>
            <a:pPr lvl="1"/>
            <a:r>
              <a:rPr lang="en-US" altLang="ja-JP" dirty="0">
                <a:hlinkClick r:id="rId2"/>
              </a:rPr>
              <a:t>http://rsbweb.nih.gov/ij/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2400" dirty="0"/>
              <a:t>医用・生物画像の解析に優れ多くの研究者が利用</a:t>
            </a:r>
            <a:endParaRPr lang="en-US" altLang="ja-JP" sz="2400" dirty="0"/>
          </a:p>
          <a:p>
            <a:pPr lvl="1"/>
            <a:r>
              <a:rPr lang="ja-JP" altLang="en-US" sz="2000" dirty="0"/>
              <a:t>美顔フィルタなどのエンタメ目的というよりは，学術研究目的のツール</a:t>
            </a:r>
            <a:endParaRPr lang="en-US" altLang="ja-JP" sz="2000" dirty="0"/>
          </a:p>
          <a:p>
            <a:r>
              <a:rPr lang="ja-JP" altLang="en-US" sz="2400" dirty="0"/>
              <a:t>拡張性が高くプラグイン開発可能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058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0673" y="365126"/>
            <a:ext cx="10603403" cy="733270"/>
          </a:xfrm>
        </p:spPr>
        <p:txBody>
          <a:bodyPr/>
          <a:lstStyle/>
          <a:p>
            <a:r>
              <a:rPr lang="en-US" altLang="ja-JP" b="1" u="sng" dirty="0"/>
              <a:t>FIJI</a:t>
            </a:r>
            <a:r>
              <a:rPr lang="en-US" altLang="ja-JP" b="1" dirty="0"/>
              <a:t> ( Fiji Is Just ImageJ)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0673" y="1343722"/>
            <a:ext cx="10603403" cy="5296829"/>
          </a:xfrm>
        </p:spPr>
        <p:txBody>
          <a:bodyPr/>
          <a:lstStyle/>
          <a:p>
            <a:r>
              <a:rPr lang="en-US" altLang="ja-JP" sz="2400" dirty="0"/>
              <a:t>Web-page </a:t>
            </a:r>
            <a:r>
              <a:rPr lang="en-US" altLang="ja-JP" sz="2400" dirty="0">
                <a:hlinkClick r:id="rId2"/>
              </a:rPr>
              <a:t>http://fiji.sc/Fiji</a:t>
            </a:r>
            <a:endParaRPr lang="en-US" altLang="ja-JP" sz="2400" dirty="0"/>
          </a:p>
          <a:p>
            <a:r>
              <a:rPr lang="en-US" altLang="ja-JP" sz="2400" dirty="0"/>
              <a:t>Image-J</a:t>
            </a:r>
            <a:r>
              <a:rPr lang="ja-JP" altLang="en-US" sz="2400" dirty="0"/>
              <a:t>に基づいた画像処理ソフト</a:t>
            </a:r>
            <a:r>
              <a:rPr lang="en-US" altLang="ja-JP" sz="2400" dirty="0"/>
              <a:t> (Image-J</a:t>
            </a:r>
            <a:r>
              <a:rPr lang="ja-JP" altLang="en-US" sz="2400" dirty="0"/>
              <a:t>の実装の１つ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自然科学者が手軽に利用できるように</a:t>
            </a:r>
            <a:r>
              <a:rPr lang="en-US" altLang="ja-JP" sz="2400" dirty="0"/>
              <a:t>…</a:t>
            </a:r>
          </a:p>
          <a:p>
            <a:pPr lvl="1"/>
            <a:r>
              <a:rPr lang="ja-JP" altLang="en-US" sz="2000" dirty="0"/>
              <a:t>インストールが容易</a:t>
            </a:r>
            <a:endParaRPr lang="en-US" altLang="ja-JP" sz="2000" dirty="0"/>
          </a:p>
          <a:p>
            <a:pPr lvl="1"/>
            <a:r>
              <a:rPr lang="ja-JP" altLang="en-US" sz="2000" dirty="0"/>
              <a:t>自然科学研究用の画像処理に適したプラグインが充実</a:t>
            </a:r>
            <a:endParaRPr lang="en-US" altLang="ja-JP" sz="2000" dirty="0"/>
          </a:p>
          <a:p>
            <a:pPr lvl="1"/>
            <a:r>
              <a:rPr lang="ja-JP" altLang="en-US" sz="2000" dirty="0"/>
              <a:t>各処理に関するドキュメントが充実</a:t>
            </a:r>
            <a:endParaRPr lang="en-US" altLang="ja-JP" sz="2000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 dirty="0" smtClean="0"/>
              <a:t>今回はこれを利用します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53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56793" y="241559"/>
            <a:ext cx="8875950" cy="733270"/>
          </a:xfrm>
        </p:spPr>
        <p:txBody>
          <a:bodyPr/>
          <a:lstStyle/>
          <a:p>
            <a:r>
              <a:rPr lang="en-US" altLang="ja-JP" b="1" dirty="0"/>
              <a:t>Fiji</a:t>
            </a:r>
            <a:r>
              <a:rPr lang="ja-JP" altLang="en-US" b="1" dirty="0"/>
              <a:t>を起動する</a:t>
            </a:r>
            <a:endParaRPr kumimoji="1" lang="ja-JP" altLang="en-US" b="1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24677" y="1503364"/>
            <a:ext cx="4866968" cy="941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1. http://fiji.sc/Fiji</a:t>
            </a:r>
            <a:r>
              <a:rPr lang="ja-JP" altLang="en-US" sz="1800" dirty="0"/>
              <a:t> にアクセス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2. 『Download Fiji now』</a:t>
            </a:r>
            <a:r>
              <a:rPr lang="ja-JP" altLang="en-US" sz="1800" dirty="0"/>
              <a:t>をクリック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554456" y="2365769"/>
            <a:ext cx="3616713" cy="1832370"/>
            <a:chOff x="545689" y="1804218"/>
            <a:chExt cx="4399935" cy="222918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89" y="1804218"/>
              <a:ext cx="4399935" cy="22291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下矢印 6"/>
            <p:cNvSpPr/>
            <p:nvPr/>
          </p:nvSpPr>
          <p:spPr>
            <a:xfrm rot="935676">
              <a:off x="951255" y="3397495"/>
              <a:ext cx="231058" cy="30971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424678" y="4385802"/>
            <a:ext cx="3701119" cy="2130997"/>
            <a:chOff x="221952" y="3797707"/>
            <a:chExt cx="3701119" cy="2130997"/>
          </a:xfrm>
        </p:grpSpPr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221952" y="3797707"/>
              <a:ext cx="3701119" cy="4294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 OS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にあった</a:t>
              </a:r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zip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をダウンロード</a:t>
              </a: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30" y="4161634"/>
              <a:ext cx="3571341" cy="176707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下矢印 10"/>
            <p:cNvSpPr/>
            <p:nvPr/>
          </p:nvSpPr>
          <p:spPr>
            <a:xfrm rot="935676">
              <a:off x="1681192" y="4809610"/>
              <a:ext cx="187170" cy="2508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下矢印 11"/>
            <p:cNvSpPr/>
            <p:nvPr/>
          </p:nvSpPr>
          <p:spPr>
            <a:xfrm rot="935676">
              <a:off x="2167889" y="4809609"/>
              <a:ext cx="187170" cy="2508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794132" y="1803466"/>
            <a:ext cx="4552593" cy="85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4. zip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を展開し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-win*.exe』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ダブルクリック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32" y="3047119"/>
            <a:ext cx="3714654" cy="6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5794132" y="2614993"/>
            <a:ext cx="4413494" cy="42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 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起動を確認する</a:t>
            </a:r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5689357" y="4894398"/>
            <a:ext cx="4583227" cy="965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必要なファイルは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Fijiapp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フォルダ内にあるので、アンインストールするときは</a:t>
            </a:r>
            <a:r>
              <a:rPr lang="en-US" altLang="ja-JP" sz="18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Fijiapp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フォルダを捨てれば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10602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4553" y="365126"/>
            <a:ext cx="11100419" cy="733270"/>
          </a:xfrm>
        </p:spPr>
        <p:txBody>
          <a:bodyPr/>
          <a:lstStyle/>
          <a:p>
            <a:r>
              <a:rPr kumimoji="1" lang="ja-JP" altLang="en-US" dirty="0" smtClean="0"/>
              <a:t>画像データ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4553" y="1343722"/>
            <a:ext cx="11100419" cy="5296829"/>
          </a:xfrm>
        </p:spPr>
        <p:txBody>
          <a:bodyPr/>
          <a:lstStyle/>
          <a:p>
            <a:r>
              <a:rPr kumimoji="1" lang="ja-JP" altLang="en-US" dirty="0" smtClean="0"/>
              <a:t>講義</a:t>
            </a:r>
            <a:r>
              <a:rPr kumimoji="1" lang="en-US" altLang="ja-JP" dirty="0" smtClean="0"/>
              <a:t>web page</a:t>
            </a:r>
            <a:r>
              <a:rPr kumimoji="1" lang="ja-JP" altLang="en-US" dirty="0" smtClean="0"/>
              <a:t>に画像データを置いたので適宜利用してください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t</a:t>
            </a:r>
            <a:r>
              <a:rPr kumimoji="1" lang="en-US" altLang="ja-JP" dirty="0" smtClean="0"/>
              <a:t>akashiijiri.com/classes/index.html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387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5960" y="225083"/>
            <a:ext cx="11056484" cy="733270"/>
          </a:xfrm>
        </p:spPr>
        <p:txBody>
          <a:bodyPr/>
          <a:lstStyle/>
          <a:p>
            <a:r>
              <a:rPr lang="en-US" altLang="ja-JP" b="1" dirty="0"/>
              <a:t>Image-J </a:t>
            </a:r>
            <a:r>
              <a:rPr lang="ja-JP" altLang="en-US" b="1" dirty="0"/>
              <a:t>の 基本画面</a:t>
            </a:r>
            <a:endParaRPr kumimoji="1" lang="ja-JP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8"/>
          <a:stretch/>
        </p:blipFill>
        <p:spPr bwMode="auto">
          <a:xfrm>
            <a:off x="702443" y="4217774"/>
            <a:ext cx="4569347" cy="231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395660" y="59996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86576" y="638916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"/>
          <a:stretch/>
        </p:blipFill>
        <p:spPr bwMode="auto">
          <a:xfrm>
            <a:off x="748583" y="1182896"/>
            <a:ext cx="5536360" cy="91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左中かっこ 12"/>
          <p:cNvSpPr/>
          <p:nvPr/>
        </p:nvSpPr>
        <p:spPr>
          <a:xfrm rot="16200000">
            <a:off x="1235713" y="1679328"/>
            <a:ext cx="179070" cy="1102996"/>
          </a:xfrm>
          <a:prstGeom prst="leftBrace">
            <a:avLst>
              <a:gd name="adj1" fmla="val 824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926986" y="2116526"/>
            <a:ext cx="11844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Color Picker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53150" y="2306677"/>
            <a:ext cx="12968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Scrolling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82728" y="2496828"/>
            <a:ext cx="13181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Zooming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4990" y="2686979"/>
            <a:ext cx="8645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Text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43467" y="2877130"/>
            <a:ext cx="5656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Wand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566078" y="3067283"/>
            <a:ext cx="9424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Point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9515" y="2293615"/>
            <a:ext cx="140904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Area selection</a:t>
            </a:r>
          </a:p>
          <a:p>
            <a:pPr algn="ctr">
              <a:lnSpc>
                <a:spcPts val="1800"/>
              </a:lnSpc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tools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2810183" y="1867030"/>
            <a:ext cx="1081087" cy="1119006"/>
            <a:chOff x="2810183" y="2171185"/>
            <a:chExt cx="1081087" cy="1029034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3891270" y="2171186"/>
              <a:ext cx="0" cy="310949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3619807" y="2171186"/>
              <a:ext cx="0" cy="481753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3350726" y="2171186"/>
              <a:ext cx="0" cy="656936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3084026" y="2171185"/>
              <a:ext cx="0" cy="812394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2810183" y="2171186"/>
              <a:ext cx="0" cy="1029033"/>
            </a:xfrm>
            <a:prstGeom prst="line">
              <a:avLst/>
            </a:prstGeom>
            <a:ln w="12700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線コネクタ 25"/>
          <p:cNvCxnSpPr/>
          <p:nvPr/>
        </p:nvCxnSpPr>
        <p:spPr>
          <a:xfrm>
            <a:off x="2541102" y="1861752"/>
            <a:ext cx="0" cy="1239971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2272021" y="1861752"/>
            <a:ext cx="0" cy="1499368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2012465" y="1861753"/>
            <a:ext cx="0" cy="1721707"/>
          </a:xfrm>
          <a:prstGeom prst="line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305474" y="3272071"/>
            <a:ext cx="10082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Angle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41155" y="3462570"/>
            <a:ext cx="18049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Line selection tool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94386" y="3131565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http://rsb.info.nih.gov/ij/docs/tools.html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83237" y="1305237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メニューバー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ツールバー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ステータスバー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170141" y="1501047"/>
            <a:ext cx="1121756" cy="64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6194854" y="1746422"/>
            <a:ext cx="1089056" cy="27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6172710" y="1977296"/>
            <a:ext cx="1111198" cy="69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21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7105" y="225083"/>
            <a:ext cx="11056484" cy="733270"/>
          </a:xfrm>
        </p:spPr>
        <p:txBody>
          <a:bodyPr>
            <a:normAutofit/>
          </a:bodyPr>
          <a:lstStyle/>
          <a:p>
            <a:r>
              <a:rPr lang="ja-JP" altLang="en-US" sz="4000" b="1" dirty="0"/>
              <a:t>画像の読み込み  と  </a:t>
            </a:r>
            <a:r>
              <a:rPr lang="en-US" altLang="ja-JP" sz="4000" b="1" dirty="0"/>
              <a:t>Format</a:t>
            </a:r>
            <a:endParaRPr kumimoji="1" lang="ja-JP" altLang="en-US" sz="4000" b="1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28033" y="1291674"/>
            <a:ext cx="6226175" cy="556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1. </a:t>
            </a:r>
            <a:r>
              <a:rPr lang="ja-JP" altLang="en-US" sz="2400" b="1" dirty="0" smtClean="0"/>
              <a:t>画像の読み込み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『</a:t>
            </a:r>
            <a:r>
              <a:rPr lang="en-US" altLang="ja-JP" sz="2000" dirty="0" smtClean="0">
                <a:solidFill>
                  <a:srgbClr val="0000FF"/>
                </a:solidFill>
              </a:rPr>
              <a:t>File &gt; Open</a:t>
            </a:r>
            <a:r>
              <a:rPr lang="en-US" altLang="ja-JP" sz="2000" dirty="0" smtClean="0"/>
              <a:t>』 </a:t>
            </a:r>
            <a:r>
              <a:rPr lang="ja-JP" altLang="en-US" sz="2000" dirty="0" smtClean="0"/>
              <a:t>をクリックし画像を選択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画像を</a:t>
            </a:r>
            <a:r>
              <a:rPr lang="en-US" altLang="ja-JP" sz="2000" dirty="0" smtClean="0"/>
              <a:t>ImageJ</a:t>
            </a:r>
            <a:r>
              <a:rPr lang="ja-JP" altLang="en-US" sz="2000" dirty="0" smtClean="0"/>
              <a:t>上へドロップしても</a:t>
            </a:r>
            <a:r>
              <a:rPr lang="en-US" altLang="ja-JP" sz="2000" dirty="0" smtClean="0"/>
              <a:t>OK</a:t>
            </a:r>
            <a:endParaRPr lang="en-US" altLang="ja-JP" sz="1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2. </a:t>
            </a:r>
            <a:r>
              <a:rPr lang="ja-JP" altLang="en-US" sz="2400" b="1" dirty="0" smtClean="0"/>
              <a:t>画像の</a:t>
            </a:r>
            <a:r>
              <a:rPr lang="en-US" altLang="ja-JP" sz="2400" b="1" dirty="0" smtClean="0"/>
              <a:t>Format</a:t>
            </a:r>
            <a:r>
              <a:rPr lang="ja-JP" altLang="en-US" sz="2400" b="1" dirty="0" smtClean="0"/>
              <a:t>を確認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読み込んだ画像の上部に</a:t>
            </a:r>
            <a:r>
              <a:rPr lang="en-US" altLang="ja-JP" sz="2000" dirty="0" smtClean="0"/>
              <a:t>Format</a:t>
            </a:r>
            <a:r>
              <a:rPr lang="ja-JP" altLang="en-US" sz="2000" dirty="0" smtClean="0"/>
              <a:t>が表示される</a:t>
            </a:r>
            <a:endParaRPr lang="en-US" altLang="ja-JP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 smtClean="0"/>
              <a:t>3. Format</a:t>
            </a:r>
            <a:r>
              <a:rPr lang="ja-JP" altLang="en-US" sz="2400" b="1" dirty="0" smtClean="0"/>
              <a:t>変換</a:t>
            </a:r>
            <a:endParaRPr lang="en-US" altLang="ja-JP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『</a:t>
            </a:r>
            <a:r>
              <a:rPr lang="en-US" altLang="ja-JP" sz="2000" dirty="0" smtClean="0">
                <a:solidFill>
                  <a:srgbClr val="0000FF"/>
                </a:solidFill>
              </a:rPr>
              <a:t>Image &gt; type &gt; *</a:t>
            </a:r>
            <a:r>
              <a:rPr lang="en-US" altLang="ja-JP" sz="2000" dirty="0" smtClean="0"/>
              <a:t>』 </a:t>
            </a:r>
            <a:r>
              <a:rPr lang="ja-JP" altLang="en-US" sz="2000" dirty="0" smtClean="0"/>
              <a:t>より変換先を選択</a:t>
            </a:r>
            <a:r>
              <a:rPr lang="en-US" altLang="ja-JP" sz="2000" dirty="0" smtClean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(Morphology</a:t>
            </a:r>
            <a:r>
              <a:rPr lang="ja-JP" altLang="en-US" sz="2000" dirty="0" smtClean="0"/>
              <a:t>はグレースケールのみなど、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処理によって対応していない</a:t>
            </a:r>
            <a:r>
              <a:rPr lang="en-US" altLang="ja-JP" sz="2000" dirty="0" smtClean="0"/>
              <a:t>Format</a:t>
            </a:r>
            <a:r>
              <a:rPr lang="ja-JP" altLang="en-US" sz="2000" dirty="0" smtClean="0"/>
              <a:t>有り</a:t>
            </a:r>
            <a:r>
              <a:rPr lang="en-US" altLang="ja-JP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 smtClean="0">
                <a:solidFill>
                  <a:srgbClr val="C00000"/>
                </a:solidFill>
              </a:rPr>
              <a:t>実習</a:t>
            </a:r>
            <a:r>
              <a:rPr lang="en-US" altLang="ja-JP" sz="2400" b="1" dirty="0" smtClean="0">
                <a:solidFill>
                  <a:srgbClr val="C00000"/>
                </a:solidFill>
              </a:rPr>
              <a:t>: </a:t>
            </a:r>
            <a:r>
              <a:rPr lang="ja-JP" altLang="en-US" sz="2400" dirty="0" smtClean="0">
                <a:solidFill>
                  <a:srgbClr val="C00000"/>
                </a:solidFill>
              </a:rPr>
              <a:t>適当な画像を用意し，</a:t>
            </a:r>
            <a:r>
              <a:rPr lang="en-US" altLang="ja-JP" sz="2400" dirty="0" smtClean="0">
                <a:solidFill>
                  <a:srgbClr val="C00000"/>
                </a:solidFill>
              </a:rPr>
              <a:t>ImageJ</a:t>
            </a:r>
            <a:r>
              <a:rPr lang="ja-JP" altLang="en-US" sz="2400" dirty="0" smtClean="0">
                <a:solidFill>
                  <a:srgbClr val="C00000"/>
                </a:solidFill>
              </a:rPr>
              <a:t>で読み込み，</a:t>
            </a:r>
            <a:r>
              <a:rPr lang="en-US" altLang="ja-JP" sz="2400" dirty="0" smtClean="0">
                <a:solidFill>
                  <a:srgbClr val="C00000"/>
                </a:solidFill>
              </a:rPr>
              <a:t>format</a:t>
            </a:r>
            <a:r>
              <a:rPr lang="ja-JP" altLang="en-US" sz="2400" dirty="0" smtClean="0">
                <a:solidFill>
                  <a:srgbClr val="C00000"/>
                </a:solidFill>
              </a:rPr>
              <a:t>を変換してみてください．</a:t>
            </a:r>
            <a:endParaRPr lang="en-US" altLang="ja-JP" sz="2400" dirty="0">
              <a:solidFill>
                <a:srgbClr val="C00000"/>
              </a:solidFill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8636866" y="200269"/>
            <a:ext cx="3390377" cy="6405009"/>
            <a:chOff x="6110870" y="1181105"/>
            <a:chExt cx="2190750" cy="413870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870" y="1181105"/>
              <a:ext cx="2190750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870" y="3290986"/>
              <a:ext cx="2190750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正方形/長方形 7"/>
            <p:cNvSpPr/>
            <p:nvPr/>
          </p:nvSpPr>
          <p:spPr>
            <a:xfrm>
              <a:off x="6146430" y="1347701"/>
              <a:ext cx="1708150" cy="21056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146430" y="3459045"/>
              <a:ext cx="1708150" cy="21056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62" y="3665018"/>
            <a:ext cx="2222414" cy="135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14475</TotalTime>
  <Words>1793</Words>
  <Application>Microsoft Office PowerPoint</Application>
  <PresentationFormat>ワイド画面</PresentationFormat>
  <Paragraphs>294</Paragraphs>
  <Slides>30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Arial Unicode MS</vt:lpstr>
      <vt:lpstr>MingLiU_HKSCS</vt:lpstr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デジタルメディア処理２、2017（前期）</vt:lpstr>
      <vt:lpstr>目的</vt:lpstr>
      <vt:lpstr>Image-J</vt:lpstr>
      <vt:lpstr>FIJI ( Fiji Is Just ImageJ)</vt:lpstr>
      <vt:lpstr>Fijiを起動する</vt:lpstr>
      <vt:lpstr>画像データ</vt:lpstr>
      <vt:lpstr>Image-J の 基本画面</vt:lpstr>
      <vt:lpstr>画像の読み込み  と  Format</vt:lpstr>
      <vt:lpstr>LUT (Look Up table)</vt:lpstr>
      <vt:lpstr>簡単な解析 - ヒストグラム</vt:lpstr>
      <vt:lpstr>簡単な解析 - 輝度値プロファイル</vt:lpstr>
      <vt:lpstr>線形フィルタ</vt:lpstr>
      <vt:lpstr>Median Filter</vt:lpstr>
      <vt:lpstr>Gaussian Filter</vt:lpstr>
      <vt:lpstr>Bilateral Filter</vt:lpstr>
      <vt:lpstr>二値化 – gray scale</vt:lpstr>
      <vt:lpstr>二値化 - color</vt:lpstr>
      <vt:lpstr>非連結領域解析 </vt:lpstr>
      <vt:lpstr>Morphological operation (二値画像)</vt:lpstr>
      <vt:lpstr>Morphological operation (二値画像)</vt:lpstr>
      <vt:lpstr>背景グラデーションの除去</vt:lpstr>
      <vt:lpstr>画像の加算・減算</vt:lpstr>
      <vt:lpstr>復習DoG : Difference of Gaussian</vt:lpstr>
      <vt:lpstr>画像の加算・減算</vt:lpstr>
      <vt:lpstr>まとめ : ImageJ を用いた画像処理</vt:lpstr>
      <vt:lpstr>課題</vt:lpstr>
      <vt:lpstr>課題1: 以下の線形フィルタを設計せよ</vt:lpstr>
      <vt:lpstr>課題2:ノイズ除去をせよ</vt:lpstr>
      <vt:lpstr>課題3: 種の数を数えよ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446</cp:revision>
  <dcterms:created xsi:type="dcterms:W3CDTF">2017-01-19T02:23:36Z</dcterms:created>
  <dcterms:modified xsi:type="dcterms:W3CDTF">2017-05-20T13:24:45Z</dcterms:modified>
</cp:coreProperties>
</file>